
<file path=[Content_Types].xml><?xml version="1.0" encoding="utf-8"?>
<Types xmlns="http://schemas.openxmlformats.org/package/2006/content-types">
  <Default Extension="xml" ContentType="application/xml"/>
  <Default Extension="jpeg" ContentType="image/jpeg"/>
  <Default Extension="jpg" ContentType="image/jpeg"/>
  <Default Extension="tiff" ContentType="image/tiff"/>
  <Default Extension="emf" ContentType="image/x-emf"/>
  <Default Extension="rels" ContentType="application/vnd.openxmlformats-package.relationships+xml"/>
  <Default Extension="vml" ContentType="application/vnd.openxmlformats-officedocument.vmlDrawing"/>
  <Default Extension="tif" ContentType="image/tiff"/>
  <Default Extension="png" ContentType="image/png"/>
  <Default Extension="bin" ContentType="application/vnd.openxmlformats-officedocument.oleObjec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5"/>
  </p:notesMasterIdLst>
  <p:sldIdLst>
    <p:sldId id="257" r:id="rId2"/>
    <p:sldId id="258" r:id="rId3"/>
    <p:sldId id="260" r:id="rId4"/>
    <p:sldId id="261" r:id="rId5"/>
    <p:sldId id="268" r:id="rId6"/>
    <p:sldId id="366" r:id="rId7"/>
    <p:sldId id="367" r:id="rId8"/>
    <p:sldId id="377" r:id="rId9"/>
    <p:sldId id="273" r:id="rId10"/>
    <p:sldId id="350" r:id="rId11"/>
    <p:sldId id="351" r:id="rId12"/>
    <p:sldId id="309" r:id="rId13"/>
    <p:sldId id="310" r:id="rId14"/>
    <p:sldId id="311" r:id="rId15"/>
    <p:sldId id="312" r:id="rId16"/>
    <p:sldId id="317" r:id="rId17"/>
    <p:sldId id="319" r:id="rId18"/>
    <p:sldId id="320" r:id="rId19"/>
    <p:sldId id="322" r:id="rId20"/>
    <p:sldId id="378" r:id="rId21"/>
    <p:sldId id="338" r:id="rId22"/>
    <p:sldId id="339" r:id="rId23"/>
    <p:sldId id="342" r:id="rId24"/>
    <p:sldId id="344" r:id="rId25"/>
    <p:sldId id="345" r:id="rId26"/>
    <p:sldId id="379" r:id="rId27"/>
    <p:sldId id="382" r:id="rId28"/>
    <p:sldId id="383" r:id="rId29"/>
    <p:sldId id="384" r:id="rId30"/>
    <p:sldId id="380" r:id="rId31"/>
    <p:sldId id="381" r:id="rId32"/>
    <p:sldId id="385" r:id="rId33"/>
    <p:sldId id="386" r:id="rId34"/>
    <p:sldId id="368" r:id="rId35"/>
    <p:sldId id="369" r:id="rId36"/>
    <p:sldId id="370" r:id="rId37"/>
    <p:sldId id="371" r:id="rId38"/>
    <p:sldId id="372" r:id="rId39"/>
    <p:sldId id="373" r:id="rId40"/>
    <p:sldId id="374" r:id="rId41"/>
    <p:sldId id="375" r:id="rId42"/>
    <p:sldId id="280" r:id="rId43"/>
    <p:sldId id="328" r:id="rId4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3" userDrawn="1">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C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828"/>
    <p:restoredTop sz="94649"/>
  </p:normalViewPr>
  <p:slideViewPr>
    <p:cSldViewPr snapToGrid="0" snapToObjects="1" showGuides="1">
      <p:cViewPr>
        <p:scale>
          <a:sx n="155" d="100"/>
          <a:sy n="155" d="100"/>
        </p:scale>
        <p:origin x="1392" y="144"/>
      </p:cViewPr>
      <p:guideLst>
        <p:guide orient="horz" pos="2183"/>
        <p:guide pos="2880"/>
      </p:guideLst>
    </p:cSldViewPr>
  </p:slideViewPr>
  <p:notesTextViewPr>
    <p:cViewPr>
      <p:scale>
        <a:sx n="100" d="100"/>
        <a:sy n="100" d="100"/>
      </p:scale>
      <p:origin x="0" y="0"/>
    </p:cViewPr>
  </p:notesTextViewPr>
  <p:sorterViewPr>
    <p:cViewPr>
      <p:scale>
        <a:sx n="100" d="100"/>
        <a:sy n="100" d="100"/>
      </p:scale>
      <p:origin x="0" y="10184"/>
    </p:cViewPr>
  </p:sorterViewPr>
  <p:gridSpacing cx="72008" cy="72008"/>
</p:viewPr>
</file>

<file path=ppt/_rels/presentation.xml.rels><?xml version="1.0" encoding="UTF-8" standalone="yes"?>
<Relationships xmlns="http://schemas.openxmlformats.org/package/2006/relationships"><Relationship Id="rId46" Type="http://schemas.openxmlformats.org/officeDocument/2006/relationships/presProps" Target="presProps.xml"/><Relationship Id="rId47" Type="http://schemas.openxmlformats.org/officeDocument/2006/relationships/viewProps" Target="viewProps.xml"/><Relationship Id="rId48" Type="http://schemas.openxmlformats.org/officeDocument/2006/relationships/theme" Target="theme/theme1.xml"/><Relationship Id="rId49"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1" Type="http://schemas.openxmlformats.org/officeDocument/2006/relationships/oleObject" Target="file:////F:\PhD\SimFit2008\catres3.xlsx"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file:////K:\PhD\cataylis\background%20pDb.xlsx" TargetMode="External"/></Relationships>
</file>

<file path=ppt/charts/_rels/chart3.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oleObject" Target="file:////C:\Users\Ward%20Group\Google%20Drive\PostDoc\NMR\Cage%20Catalysis\Combined%20Fits%20Data.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228507823575283"/>
          <c:y val="0.0616360376771159"/>
          <c:w val="0.650576686270762"/>
          <c:h val="0.710572954907967"/>
        </c:manualLayout>
      </c:layout>
      <c:scatterChart>
        <c:scatterStyle val="lineMarker"/>
        <c:varyColors val="0"/>
        <c:ser>
          <c:idx val="0"/>
          <c:order val="0"/>
          <c:tx>
            <c:strRef>
              <c:f>'data cage'!$H$1</c:f>
              <c:strCache>
                <c:ptCount val="1"/>
                <c:pt idx="0">
                  <c:v>ph9.8</c:v>
                </c:pt>
              </c:strCache>
            </c:strRef>
          </c:tx>
          <c:spPr>
            <a:ln w="28575" cap="rnd">
              <a:noFill/>
              <a:round/>
            </a:ln>
            <a:effectLst/>
          </c:spPr>
          <c:marker>
            <c:symbol val="circle"/>
            <c:size val="5"/>
            <c:spPr>
              <a:solidFill>
                <a:schemeClr val="accent1"/>
              </a:solidFill>
              <a:ln w="9525">
                <a:solidFill>
                  <a:schemeClr val="tx1"/>
                </a:solidFill>
              </a:ln>
              <a:effectLst/>
            </c:spPr>
          </c:marker>
          <c:xVal>
            <c:numRef>
              <c:f>'data cage'!$G$2:$G$14</c:f>
              <c:numCache>
                <c:formatCode>General</c:formatCode>
                <c:ptCount val="13"/>
                <c:pt idx="0">
                  <c:v>0.0</c:v>
                </c:pt>
                <c:pt idx="1">
                  <c:v>30.0</c:v>
                </c:pt>
                <c:pt idx="2">
                  <c:v>60.0</c:v>
                </c:pt>
                <c:pt idx="3">
                  <c:v>90.0</c:v>
                </c:pt>
                <c:pt idx="4">
                  <c:v>120.0</c:v>
                </c:pt>
                <c:pt idx="5">
                  <c:v>180.0</c:v>
                </c:pt>
                <c:pt idx="6">
                  <c:v>240.0</c:v>
                </c:pt>
                <c:pt idx="7">
                  <c:v>361.0</c:v>
                </c:pt>
                <c:pt idx="8">
                  <c:v>427.0</c:v>
                </c:pt>
                <c:pt idx="9">
                  <c:v>571.0</c:v>
                </c:pt>
                <c:pt idx="10">
                  <c:v>704.0</c:v>
                </c:pt>
                <c:pt idx="11">
                  <c:v>837.0</c:v>
                </c:pt>
                <c:pt idx="12">
                  <c:v>970.0</c:v>
                </c:pt>
              </c:numCache>
            </c:numRef>
          </c:xVal>
          <c:yVal>
            <c:numRef>
              <c:f>'data cage'!$H$2:$H$14</c:f>
              <c:numCache>
                <c:formatCode>General</c:formatCode>
                <c:ptCount val="13"/>
                <c:pt idx="0">
                  <c:v>0.0</c:v>
                </c:pt>
                <c:pt idx="1">
                  <c:v>0.000474</c:v>
                </c:pt>
                <c:pt idx="2">
                  <c:v>0.000697</c:v>
                </c:pt>
                <c:pt idx="3">
                  <c:v>0.000796</c:v>
                </c:pt>
                <c:pt idx="4">
                  <c:v>0.000823</c:v>
                </c:pt>
                <c:pt idx="5">
                  <c:v>0.000840529</c:v>
                </c:pt>
                <c:pt idx="6">
                  <c:v>0.000845</c:v>
                </c:pt>
                <c:pt idx="7">
                  <c:v>0.000845</c:v>
                </c:pt>
                <c:pt idx="8">
                  <c:v>0.000845</c:v>
                </c:pt>
                <c:pt idx="9">
                  <c:v>0.000845</c:v>
                </c:pt>
                <c:pt idx="10">
                  <c:v>0.000845</c:v>
                </c:pt>
                <c:pt idx="11">
                  <c:v>0.000845</c:v>
                </c:pt>
                <c:pt idx="12">
                  <c:v>0.000845</c:v>
                </c:pt>
              </c:numCache>
            </c:numRef>
          </c:yVal>
          <c:smooth val="0"/>
        </c:ser>
        <c:ser>
          <c:idx val="1"/>
          <c:order val="1"/>
          <c:spPr>
            <a:ln w="25400" cap="rnd">
              <a:noFill/>
              <a:round/>
            </a:ln>
            <a:effectLst/>
          </c:spPr>
          <c:marker>
            <c:symbol val="circle"/>
            <c:size val="5"/>
            <c:spPr>
              <a:solidFill>
                <a:schemeClr val="accent2"/>
              </a:solidFill>
              <a:ln w="9525">
                <a:solidFill>
                  <a:schemeClr val="tx1"/>
                </a:solidFill>
              </a:ln>
              <a:effectLst/>
            </c:spPr>
          </c:marker>
          <c:xVal>
            <c:numRef>
              <c:f>'data cage'!$J$13:$J$29</c:f>
              <c:numCache>
                <c:formatCode>General</c:formatCode>
                <c:ptCount val="17"/>
                <c:pt idx="0">
                  <c:v>0.0</c:v>
                </c:pt>
                <c:pt idx="1">
                  <c:v>425.0</c:v>
                </c:pt>
                <c:pt idx="2">
                  <c:v>970.0</c:v>
                </c:pt>
                <c:pt idx="3">
                  <c:v>1862.0</c:v>
                </c:pt>
                <c:pt idx="4">
                  <c:v>2608.0</c:v>
                </c:pt>
                <c:pt idx="5">
                  <c:v>5407.0</c:v>
                </c:pt>
                <c:pt idx="6">
                  <c:v>7220.0</c:v>
                </c:pt>
                <c:pt idx="7">
                  <c:v>9033.0</c:v>
                </c:pt>
                <c:pt idx="8">
                  <c:v>10846.0</c:v>
                </c:pt>
                <c:pt idx="9">
                  <c:v>14459.0</c:v>
                </c:pt>
                <c:pt idx="10">
                  <c:v>18072.0</c:v>
                </c:pt>
                <c:pt idx="11">
                  <c:v>21685.0</c:v>
                </c:pt>
                <c:pt idx="12">
                  <c:v>25298.0</c:v>
                </c:pt>
                <c:pt idx="13">
                  <c:v>28911.0</c:v>
                </c:pt>
                <c:pt idx="14">
                  <c:v>32524.0</c:v>
                </c:pt>
                <c:pt idx="15">
                  <c:v>39737.0</c:v>
                </c:pt>
                <c:pt idx="16">
                  <c:v>46950.0</c:v>
                </c:pt>
              </c:numCache>
            </c:numRef>
          </c:xVal>
          <c:yVal>
            <c:numRef>
              <c:f>'data cage'!$K$13:$K$29</c:f>
              <c:numCache>
                <c:formatCode>0.00E+00</c:formatCode>
                <c:ptCount val="17"/>
                <c:pt idx="0" formatCode="General">
                  <c:v>0.0</c:v>
                </c:pt>
                <c:pt idx="1">
                  <c:v>2.98941176470588E-6</c:v>
                </c:pt>
                <c:pt idx="2">
                  <c:v>4.98235294117647E-6</c:v>
                </c:pt>
                <c:pt idx="3">
                  <c:v>7.97176470588236E-6</c:v>
                </c:pt>
                <c:pt idx="4">
                  <c:v>1.11604705882353E-5</c:v>
                </c:pt>
                <c:pt idx="5" formatCode="General">
                  <c:v>3.23604484893746E-5</c:v>
                </c:pt>
                <c:pt idx="6" formatCode="General">
                  <c:v>2.94186590454932E-5</c:v>
                </c:pt>
                <c:pt idx="7" formatCode="General">
                  <c:v>5.58104487766047E-5</c:v>
                </c:pt>
                <c:pt idx="8" formatCode="General">
                  <c:v>6.27411912665619E-5</c:v>
                </c:pt>
                <c:pt idx="9" formatCode="General">
                  <c:v>9.93556332809481E-5</c:v>
                </c:pt>
                <c:pt idx="10" formatCode="General">
                  <c:v>9.68687153015712E-5</c:v>
                </c:pt>
                <c:pt idx="11" formatCode="General">
                  <c:v>0.000162230630716393</c:v>
                </c:pt>
                <c:pt idx="12" formatCode="General">
                  <c:v>0.000144681586741456</c:v>
                </c:pt>
                <c:pt idx="13" formatCode="General">
                  <c:v>0.00018593712178969</c:v>
                </c:pt>
                <c:pt idx="14" formatCode="General">
                  <c:v>0.000216623081651327</c:v>
                </c:pt>
                <c:pt idx="15" formatCode="General">
                  <c:v>0.000247043792504934</c:v>
                </c:pt>
                <c:pt idx="16" formatCode="General">
                  <c:v>0.000300886213198636</c:v>
                </c:pt>
              </c:numCache>
            </c:numRef>
          </c:yVal>
          <c:smooth val="0"/>
        </c:ser>
        <c:dLbls>
          <c:showLegendKey val="0"/>
          <c:showVal val="0"/>
          <c:showCatName val="0"/>
          <c:showSerName val="0"/>
          <c:showPercent val="0"/>
          <c:showBubbleSize val="0"/>
        </c:dLbls>
        <c:axId val="-1931751056"/>
        <c:axId val="-1931747296"/>
      </c:scatterChart>
      <c:valAx>
        <c:axId val="-1931751056"/>
        <c:scaling>
          <c:orientation val="minMax"/>
          <c:max val="1000.0"/>
        </c:scaling>
        <c:delete val="0"/>
        <c:axPos val="b"/>
        <c:title>
          <c:tx>
            <c:rich>
              <a:bodyPr rot="0" spcFirstLastPara="1" vertOverflow="ellipsis" vert="horz" wrap="square" anchor="ctr" anchorCtr="1"/>
              <a:lstStyle/>
              <a:p>
                <a:pPr>
                  <a:defRPr sz="1400" b="0" i="0" u="none" strike="noStrike" kern="1200" baseline="0">
                    <a:solidFill>
                      <a:sysClr val="windowText" lastClr="000000"/>
                    </a:solidFill>
                    <a:latin typeface="+mn-lt"/>
                    <a:ea typeface="+mn-ea"/>
                    <a:cs typeface="+mn-cs"/>
                  </a:defRPr>
                </a:pPr>
                <a:r>
                  <a:rPr lang="en-GB" sz="1400"/>
                  <a:t>Time / s</a:t>
                </a:r>
              </a:p>
            </c:rich>
          </c:tx>
          <c:overlay val="0"/>
          <c:spPr>
            <a:noFill/>
            <a:ln>
              <a:noFill/>
            </a:ln>
            <a:effectLst/>
          </c:spPr>
        </c:title>
        <c:numFmt formatCode="General" sourceLinked="1"/>
        <c:majorTickMark val="out"/>
        <c:minorTickMark val="none"/>
        <c:tickLblPos val="nextTo"/>
        <c:spPr>
          <a:noFill/>
          <a:ln w="19050" cap="flat" cmpd="sng" algn="ctr">
            <a:solidFill>
              <a:schemeClr val="tx1"/>
            </a:solidFill>
            <a:round/>
          </a:ln>
          <a:effectLst/>
        </c:spPr>
        <c:txPr>
          <a:bodyPr rot="-60000000" spcFirstLastPara="1" vertOverflow="ellipsis" vert="horz" wrap="square" anchor="ctr" anchorCtr="1"/>
          <a:lstStyle/>
          <a:p>
            <a:pPr>
              <a:defRPr sz="1200" b="0" i="0" u="none" strike="noStrike" kern="1200" baseline="0">
                <a:solidFill>
                  <a:sysClr val="windowText" lastClr="000000"/>
                </a:solidFill>
                <a:latin typeface="+mn-lt"/>
                <a:ea typeface="+mn-ea"/>
                <a:cs typeface="+mn-cs"/>
              </a:defRPr>
            </a:pPr>
            <a:endParaRPr lang="en-US"/>
          </a:p>
        </c:txPr>
        <c:crossAx val="-1931747296"/>
        <c:crossesAt val="-0.1"/>
        <c:crossBetween val="midCat"/>
        <c:majorUnit val="250.0"/>
      </c:valAx>
      <c:valAx>
        <c:axId val="-1931747296"/>
        <c:scaling>
          <c:orientation val="minMax"/>
          <c:min val="-3.0E-5"/>
        </c:scaling>
        <c:delete val="0"/>
        <c:axPos val="l"/>
        <c:title>
          <c:tx>
            <c:rich>
              <a:bodyPr rot="-5400000" spcFirstLastPara="1" vertOverflow="ellipsis" vert="horz" wrap="square" anchor="ctr" anchorCtr="1"/>
              <a:lstStyle/>
              <a:p>
                <a:pPr>
                  <a:defRPr sz="1400" b="0" i="0" u="none" strike="noStrike" kern="1200" baseline="0">
                    <a:solidFill>
                      <a:sysClr val="windowText" lastClr="000000"/>
                    </a:solidFill>
                    <a:latin typeface="+mn-lt"/>
                    <a:ea typeface="+mn-ea"/>
                    <a:cs typeface="+mn-cs"/>
                  </a:defRPr>
                </a:pPr>
                <a:r>
                  <a:rPr lang="en-GB" sz="1400"/>
                  <a:t>[Product] / M</a:t>
                </a:r>
              </a:p>
            </c:rich>
          </c:tx>
          <c:overlay val="0"/>
          <c:spPr>
            <a:noFill/>
            <a:ln>
              <a:noFill/>
            </a:ln>
            <a:effectLst/>
          </c:spPr>
        </c:title>
        <c:numFmt formatCode="General" sourceLinked="1"/>
        <c:majorTickMark val="out"/>
        <c:minorTickMark val="none"/>
        <c:tickLblPos val="nextTo"/>
        <c:spPr>
          <a:noFill/>
          <a:ln w="19050" cap="flat" cmpd="sng" algn="ctr">
            <a:solidFill>
              <a:schemeClr val="tx1"/>
            </a:solidFill>
            <a:round/>
          </a:ln>
          <a:effectLst/>
        </c:spPr>
        <c:txPr>
          <a:bodyPr rot="-60000000" spcFirstLastPara="1" vertOverflow="ellipsis" vert="horz" wrap="square" anchor="ctr" anchorCtr="1"/>
          <a:lstStyle/>
          <a:p>
            <a:pPr>
              <a:defRPr sz="1200" b="0" i="0" u="none" strike="noStrike" kern="1200" baseline="0">
                <a:solidFill>
                  <a:sysClr val="windowText" lastClr="000000"/>
                </a:solidFill>
                <a:latin typeface="+mn-lt"/>
                <a:ea typeface="+mn-ea"/>
                <a:cs typeface="+mn-cs"/>
              </a:defRPr>
            </a:pPr>
            <a:endParaRPr lang="en-US"/>
          </a:p>
        </c:txPr>
        <c:crossAx val="-1931751056"/>
        <c:crosses val="autoZero"/>
        <c:crossBetween val="midCat"/>
        <c:majorUnit val="0.0002"/>
      </c:valAx>
      <c:spPr>
        <a:noFill/>
        <a:ln>
          <a:noFill/>
        </a:ln>
        <a:effectLst/>
      </c:spPr>
    </c:plotArea>
    <c:plotVisOnly val="1"/>
    <c:dispBlanksAs val="gap"/>
    <c:showDLblsOverMax val="0"/>
  </c:chart>
  <c:spPr>
    <a:solidFill>
      <a:schemeClr val="bg1"/>
    </a:solidFill>
    <a:ln w="9525" cap="flat" cmpd="sng" algn="ctr">
      <a:noFill/>
      <a:round/>
    </a:ln>
    <a:effectLst/>
  </c:spPr>
  <c:txPr>
    <a:bodyPr/>
    <a:lstStyle/>
    <a:p>
      <a:pPr>
        <a:defRPr sz="1200">
          <a:solidFill>
            <a:sysClr val="windowText" lastClr="000000"/>
          </a:solidFill>
        </a:defRPr>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810379423965"/>
          <c:y val="0.188652219131557"/>
          <c:w val="0.825337371290127"/>
          <c:h val="0.773235498998644"/>
        </c:manualLayout>
      </c:layout>
      <c:scatterChart>
        <c:scatterStyle val="lineMarker"/>
        <c:varyColors val="0"/>
        <c:ser>
          <c:idx val="1"/>
          <c:order val="1"/>
          <c:spPr>
            <a:ln w="25400" cap="rnd">
              <a:noFill/>
              <a:round/>
            </a:ln>
            <a:effectLst/>
          </c:spPr>
          <c:marker>
            <c:symbol val="circle"/>
            <c:size val="7"/>
            <c:spPr>
              <a:solidFill>
                <a:srgbClr val="0070C0"/>
              </a:solidFill>
              <a:ln w="9525">
                <a:solidFill>
                  <a:schemeClr val="tx1"/>
                </a:solidFill>
              </a:ln>
              <a:effectLst/>
            </c:spPr>
          </c:marker>
          <c:xVal>
            <c:numRef>
              <c:f>Sheet1!$F$2:$F$6</c:f>
              <c:numCache>
                <c:formatCode>General</c:formatCode>
                <c:ptCount val="5"/>
                <c:pt idx="0">
                  <c:v>13.8</c:v>
                </c:pt>
                <c:pt idx="1">
                  <c:v>13.27712125471966</c:v>
                </c:pt>
                <c:pt idx="2">
                  <c:v>12.8</c:v>
                </c:pt>
                <c:pt idx="3">
                  <c:v>12.27712125471966</c:v>
                </c:pt>
                <c:pt idx="4">
                  <c:v>10.2</c:v>
                </c:pt>
              </c:numCache>
            </c:numRef>
          </c:xVal>
          <c:yVal>
            <c:numRef>
              <c:f>Sheet1!$H$2:$H$6</c:f>
              <c:numCache>
                <c:formatCode>General</c:formatCode>
                <c:ptCount val="5"/>
                <c:pt idx="0">
                  <c:v>-1.468917237965837</c:v>
                </c:pt>
                <c:pt idx="1">
                  <c:v>-1.985941722575664</c:v>
                </c:pt>
                <c:pt idx="2">
                  <c:v>-2.457249243267425</c:v>
                </c:pt>
                <c:pt idx="3">
                  <c:v>-3.022884832992061</c:v>
                </c:pt>
                <c:pt idx="4">
                  <c:v>-5.065501548756391</c:v>
                </c:pt>
              </c:numCache>
            </c:numRef>
          </c:yVal>
          <c:smooth val="0"/>
        </c:ser>
        <c:ser>
          <c:idx val="2"/>
          <c:order val="2"/>
          <c:spPr>
            <a:ln w="25400" cap="rnd">
              <a:noFill/>
              <a:round/>
            </a:ln>
            <a:effectLst/>
          </c:spPr>
          <c:marker>
            <c:symbol val="circle"/>
            <c:size val="7"/>
            <c:spPr>
              <a:solidFill>
                <a:srgbClr val="FF0000"/>
              </a:solidFill>
              <a:ln w="9525">
                <a:solidFill>
                  <a:schemeClr val="tx1"/>
                </a:solidFill>
              </a:ln>
              <a:effectLst/>
            </c:spPr>
          </c:marker>
          <c:errBars>
            <c:errDir val="y"/>
            <c:errBarType val="both"/>
            <c:errValType val="cust"/>
            <c:noEndCap val="0"/>
            <c:plus>
              <c:numRef>
                <c:f>Sheet1!$Q$2:$Q$6</c:f>
                <c:numCache>
                  <c:formatCode>General</c:formatCode>
                  <c:ptCount val="5"/>
                  <c:pt idx="0">
                    <c:v>0.0271041953983605</c:v>
                  </c:pt>
                  <c:pt idx="1">
                    <c:v>0.110484273627848</c:v>
                  </c:pt>
                  <c:pt idx="2">
                    <c:v>0.0517920301909001</c:v>
                  </c:pt>
                  <c:pt idx="3">
                    <c:v>0.0670439076059374</c:v>
                  </c:pt>
                  <c:pt idx="4">
                    <c:v>0.0125717370533172</c:v>
                  </c:pt>
                </c:numCache>
              </c:numRef>
            </c:plus>
            <c:minus>
              <c:numRef>
                <c:f>Sheet1!$Q$2:$Q$6</c:f>
                <c:numCache>
                  <c:formatCode>General</c:formatCode>
                  <c:ptCount val="5"/>
                  <c:pt idx="0">
                    <c:v>0.0271041953983605</c:v>
                  </c:pt>
                  <c:pt idx="1">
                    <c:v>0.110484273627848</c:v>
                  </c:pt>
                  <c:pt idx="2">
                    <c:v>0.0517920301909001</c:v>
                  </c:pt>
                  <c:pt idx="3">
                    <c:v>0.0670439076059374</c:v>
                  </c:pt>
                  <c:pt idx="4">
                    <c:v>0.0125717370533172</c:v>
                  </c:pt>
                </c:numCache>
              </c:numRef>
            </c:minus>
            <c:spPr>
              <a:ln w="19050">
                <a:solidFill>
                  <a:schemeClr val="tx1"/>
                </a:solidFill>
              </a:ln>
            </c:spPr>
          </c:errBars>
          <c:xVal>
            <c:numRef>
              <c:f>Sheet1!$M$2:$M$6</c:f>
              <c:numCache>
                <c:formatCode>General</c:formatCode>
                <c:ptCount val="5"/>
                <c:pt idx="0">
                  <c:v>8.5</c:v>
                </c:pt>
                <c:pt idx="1">
                  <c:v>9.4</c:v>
                </c:pt>
                <c:pt idx="2">
                  <c:v>10.2</c:v>
                </c:pt>
                <c:pt idx="3">
                  <c:v>10.7</c:v>
                </c:pt>
                <c:pt idx="4">
                  <c:v>11.3</c:v>
                </c:pt>
              </c:numCache>
            </c:numRef>
          </c:xVal>
          <c:yVal>
            <c:numRef>
              <c:f>Sheet1!$O$2:$O$6</c:f>
              <c:numCache>
                <c:formatCode>General</c:formatCode>
                <c:ptCount val="5"/>
                <c:pt idx="0">
                  <c:v>-1.497481842496755</c:v>
                </c:pt>
                <c:pt idx="1">
                  <c:v>-1.417595701980971</c:v>
                </c:pt>
                <c:pt idx="2">
                  <c:v>-1.398700689805662</c:v>
                </c:pt>
                <c:pt idx="3">
                  <c:v>-1.385489464092855</c:v>
                </c:pt>
                <c:pt idx="4">
                  <c:v>-1.445308983389292</c:v>
                </c:pt>
              </c:numCache>
            </c:numRef>
          </c:yVal>
          <c:smooth val="0"/>
        </c:ser>
        <c:dLbls>
          <c:showLegendKey val="0"/>
          <c:showVal val="0"/>
          <c:showCatName val="0"/>
          <c:showSerName val="0"/>
          <c:showPercent val="0"/>
          <c:showBubbleSize val="0"/>
        </c:dLbls>
        <c:axId val="-1878857616"/>
        <c:axId val="-1878853584"/>
      </c:scatterChart>
      <c:scatterChart>
        <c:scatterStyle val="smoothMarker"/>
        <c:varyColors val="0"/>
        <c:ser>
          <c:idx val="0"/>
          <c:order val="0"/>
          <c:tx>
            <c:strRef>
              <c:f>Sheet1!$C$1</c:f>
              <c:strCache>
                <c:ptCount val="1"/>
                <c:pt idx="0">
                  <c:v>logk</c:v>
                </c:pt>
              </c:strCache>
            </c:strRef>
          </c:tx>
          <c:spPr>
            <a:ln w="19050" cap="rnd">
              <a:solidFill>
                <a:schemeClr val="tx1"/>
              </a:solidFill>
              <a:round/>
            </a:ln>
            <a:effectLst/>
          </c:spPr>
          <c:marker>
            <c:symbol val="none"/>
          </c:marker>
          <c:xVal>
            <c:numRef>
              <c:f>Sheet1!$A$2:$A$147</c:f>
              <c:numCache>
                <c:formatCode>General</c:formatCode>
                <c:ptCount val="146"/>
                <c:pt idx="0">
                  <c:v>0.0</c:v>
                </c:pt>
                <c:pt idx="1">
                  <c:v>0.1</c:v>
                </c:pt>
                <c:pt idx="2">
                  <c:v>0.2</c:v>
                </c:pt>
                <c:pt idx="3">
                  <c:v>0.3</c:v>
                </c:pt>
                <c:pt idx="4">
                  <c:v>0.4</c:v>
                </c:pt>
                <c:pt idx="5">
                  <c:v>0.5</c:v>
                </c:pt>
                <c:pt idx="6">
                  <c:v>0.6</c:v>
                </c:pt>
                <c:pt idx="7">
                  <c:v>0.7</c:v>
                </c:pt>
                <c:pt idx="8">
                  <c:v>0.8</c:v>
                </c:pt>
                <c:pt idx="9">
                  <c:v>0.9</c:v>
                </c:pt>
                <c:pt idx="10">
                  <c:v>1.0</c:v>
                </c:pt>
                <c:pt idx="11">
                  <c:v>1.1</c:v>
                </c:pt>
                <c:pt idx="12">
                  <c:v>1.2</c:v>
                </c:pt>
                <c:pt idx="13">
                  <c:v>1.3</c:v>
                </c:pt>
                <c:pt idx="14">
                  <c:v>1.4</c:v>
                </c:pt>
                <c:pt idx="15">
                  <c:v>1.5</c:v>
                </c:pt>
                <c:pt idx="16">
                  <c:v>1.6</c:v>
                </c:pt>
                <c:pt idx="17">
                  <c:v>1.700000000000001</c:v>
                </c:pt>
                <c:pt idx="18">
                  <c:v>1.8</c:v>
                </c:pt>
                <c:pt idx="19">
                  <c:v>1.900000000000001</c:v>
                </c:pt>
                <c:pt idx="20">
                  <c:v>2.0</c:v>
                </c:pt>
                <c:pt idx="21">
                  <c:v>2.100000000000001</c:v>
                </c:pt>
                <c:pt idx="22">
                  <c:v>2.200000000000001</c:v>
                </c:pt>
                <c:pt idx="23">
                  <c:v>2.300000000000001</c:v>
                </c:pt>
                <c:pt idx="24">
                  <c:v>2.400000000000001</c:v>
                </c:pt>
                <c:pt idx="25">
                  <c:v>2.500000000000001</c:v>
                </c:pt>
                <c:pt idx="26">
                  <c:v>2.600000000000001</c:v>
                </c:pt>
                <c:pt idx="27">
                  <c:v>2.700000000000001</c:v>
                </c:pt>
                <c:pt idx="28">
                  <c:v>2.800000000000001</c:v>
                </c:pt>
                <c:pt idx="29">
                  <c:v>2.900000000000001</c:v>
                </c:pt>
                <c:pt idx="30">
                  <c:v>3.000000000000001</c:v>
                </c:pt>
                <c:pt idx="31">
                  <c:v>3.100000000000001</c:v>
                </c:pt>
                <c:pt idx="32">
                  <c:v>3.200000000000001</c:v>
                </c:pt>
                <c:pt idx="33">
                  <c:v>3.300000000000001</c:v>
                </c:pt>
                <c:pt idx="34">
                  <c:v>3.400000000000002</c:v>
                </c:pt>
                <c:pt idx="35">
                  <c:v>3.500000000000002</c:v>
                </c:pt>
                <c:pt idx="36">
                  <c:v>3.600000000000002</c:v>
                </c:pt>
                <c:pt idx="37">
                  <c:v>3.700000000000002</c:v>
                </c:pt>
                <c:pt idx="38">
                  <c:v>3.800000000000002</c:v>
                </c:pt>
                <c:pt idx="39">
                  <c:v>3.900000000000002</c:v>
                </c:pt>
                <c:pt idx="40">
                  <c:v>4.000000000000002</c:v>
                </c:pt>
                <c:pt idx="41">
                  <c:v>4.100000000000001</c:v>
                </c:pt>
                <c:pt idx="42">
                  <c:v>4.200000000000001</c:v>
                </c:pt>
                <c:pt idx="43">
                  <c:v>4.300000000000001</c:v>
                </c:pt>
                <c:pt idx="44">
                  <c:v>4.4</c:v>
                </c:pt>
                <c:pt idx="45">
                  <c:v>4.5</c:v>
                </c:pt>
                <c:pt idx="46">
                  <c:v>4.6</c:v>
                </c:pt>
                <c:pt idx="47">
                  <c:v>4.699999999999997</c:v>
                </c:pt>
                <c:pt idx="48">
                  <c:v>4.799999999999999</c:v>
                </c:pt>
                <c:pt idx="49">
                  <c:v>4.899999999999999</c:v>
                </c:pt>
                <c:pt idx="50">
                  <c:v>4.999999999999998</c:v>
                </c:pt>
                <c:pt idx="51">
                  <c:v>5.099999999999998</c:v>
                </c:pt>
                <c:pt idx="52">
                  <c:v>5.199999999999997</c:v>
                </c:pt>
                <c:pt idx="53">
                  <c:v>5.299999999999997</c:v>
                </c:pt>
                <c:pt idx="54">
                  <c:v>5.399999999999997</c:v>
                </c:pt>
                <c:pt idx="55">
                  <c:v>5.499999999999996</c:v>
                </c:pt>
                <c:pt idx="56">
                  <c:v>5.599999999999996</c:v>
                </c:pt>
                <c:pt idx="57">
                  <c:v>5.699999999999996</c:v>
                </c:pt>
                <c:pt idx="58">
                  <c:v>5.799999999999995</c:v>
                </c:pt>
                <c:pt idx="59">
                  <c:v>5.899999999999995</c:v>
                </c:pt>
                <c:pt idx="60">
                  <c:v>5.999999999999995</c:v>
                </c:pt>
                <c:pt idx="61">
                  <c:v>6.099999999999994</c:v>
                </c:pt>
                <c:pt idx="62">
                  <c:v>6.199999999999994</c:v>
                </c:pt>
                <c:pt idx="63">
                  <c:v>6.299999999999994</c:v>
                </c:pt>
                <c:pt idx="64">
                  <c:v>6.399999999999991</c:v>
                </c:pt>
                <c:pt idx="65">
                  <c:v>6.499999999999993</c:v>
                </c:pt>
                <c:pt idx="66">
                  <c:v>6.599999999999993</c:v>
                </c:pt>
                <c:pt idx="67">
                  <c:v>6.699999999999989</c:v>
                </c:pt>
                <c:pt idx="68">
                  <c:v>6.799999999999992</c:v>
                </c:pt>
                <c:pt idx="69">
                  <c:v>6.899999999999991</c:v>
                </c:pt>
                <c:pt idx="70">
                  <c:v>6.999999999999991</c:v>
                </c:pt>
                <c:pt idx="71">
                  <c:v>7.099999999999991</c:v>
                </c:pt>
                <c:pt idx="72">
                  <c:v>7.199999999999989</c:v>
                </c:pt>
                <c:pt idx="73">
                  <c:v>7.29999999999999</c:v>
                </c:pt>
                <c:pt idx="74">
                  <c:v>7.39999999999999</c:v>
                </c:pt>
                <c:pt idx="75">
                  <c:v>7.49999999999999</c:v>
                </c:pt>
                <c:pt idx="76">
                  <c:v>7.599999999999989</c:v>
                </c:pt>
                <c:pt idx="77">
                  <c:v>7.699999999999989</c:v>
                </c:pt>
                <c:pt idx="78">
                  <c:v>7.799999999999988</c:v>
                </c:pt>
                <c:pt idx="79">
                  <c:v>7.899999999999988</c:v>
                </c:pt>
                <c:pt idx="80">
                  <c:v>7.999999999999988</c:v>
                </c:pt>
                <c:pt idx="81">
                  <c:v>8.09999999999999</c:v>
                </c:pt>
                <c:pt idx="82">
                  <c:v>8.19999999999999</c:v>
                </c:pt>
                <c:pt idx="83">
                  <c:v>8.299999999999986</c:v>
                </c:pt>
                <c:pt idx="84">
                  <c:v>8.39999999999999</c:v>
                </c:pt>
                <c:pt idx="85">
                  <c:v>8.49999999999999</c:v>
                </c:pt>
                <c:pt idx="86">
                  <c:v>8.59999999999999</c:v>
                </c:pt>
                <c:pt idx="87">
                  <c:v>8.699999999999986</c:v>
                </c:pt>
                <c:pt idx="88">
                  <c:v>8.799999999999984</c:v>
                </c:pt>
                <c:pt idx="89">
                  <c:v>8.89999999999999</c:v>
                </c:pt>
                <c:pt idx="90">
                  <c:v>8.99999999999999</c:v>
                </c:pt>
                <c:pt idx="91">
                  <c:v>9.09999999999999</c:v>
                </c:pt>
                <c:pt idx="92">
                  <c:v>9.199999999999986</c:v>
                </c:pt>
                <c:pt idx="93">
                  <c:v>9.299999999999984</c:v>
                </c:pt>
                <c:pt idx="94">
                  <c:v>9.39999999999999</c:v>
                </c:pt>
                <c:pt idx="95">
                  <c:v>9.49999999999999</c:v>
                </c:pt>
                <c:pt idx="96">
                  <c:v>9.59999999999999</c:v>
                </c:pt>
                <c:pt idx="97">
                  <c:v>9.699999999999984</c:v>
                </c:pt>
                <c:pt idx="98">
                  <c:v>9.799999999999982</c:v>
                </c:pt>
                <c:pt idx="99">
                  <c:v>9.89999999999998</c:v>
                </c:pt>
                <c:pt idx="100">
                  <c:v>9.99999999999998</c:v>
                </c:pt>
                <c:pt idx="101">
                  <c:v>10.09999999999998</c:v>
                </c:pt>
                <c:pt idx="102">
                  <c:v>10.19999999999998</c:v>
                </c:pt>
                <c:pt idx="103">
                  <c:v>10.29999999999998</c:v>
                </c:pt>
                <c:pt idx="104">
                  <c:v>10.39999999999998</c:v>
                </c:pt>
                <c:pt idx="105">
                  <c:v>10.49999999999998</c:v>
                </c:pt>
                <c:pt idx="106">
                  <c:v>10.59999999999998</c:v>
                </c:pt>
                <c:pt idx="107">
                  <c:v>10.69999999999998</c:v>
                </c:pt>
                <c:pt idx="108">
                  <c:v>10.79999999999998</c:v>
                </c:pt>
                <c:pt idx="109">
                  <c:v>10.89999999999998</c:v>
                </c:pt>
                <c:pt idx="110">
                  <c:v>10.99999999999998</c:v>
                </c:pt>
                <c:pt idx="111">
                  <c:v>11.09999999999998</c:v>
                </c:pt>
                <c:pt idx="112">
                  <c:v>11.19999999999998</c:v>
                </c:pt>
                <c:pt idx="113">
                  <c:v>11.29999999999998</c:v>
                </c:pt>
                <c:pt idx="114">
                  <c:v>11.39999999999998</c:v>
                </c:pt>
                <c:pt idx="115">
                  <c:v>11.49999999999998</c:v>
                </c:pt>
                <c:pt idx="116">
                  <c:v>11.59999999999998</c:v>
                </c:pt>
                <c:pt idx="117">
                  <c:v>11.69999999999997</c:v>
                </c:pt>
                <c:pt idx="118">
                  <c:v>11.79999999999997</c:v>
                </c:pt>
                <c:pt idx="119">
                  <c:v>11.89999999999998</c:v>
                </c:pt>
                <c:pt idx="120">
                  <c:v>11.99999999999998</c:v>
                </c:pt>
                <c:pt idx="121">
                  <c:v>12.09999999999997</c:v>
                </c:pt>
                <c:pt idx="122">
                  <c:v>12.19999999999997</c:v>
                </c:pt>
                <c:pt idx="123">
                  <c:v>12.29999999999997</c:v>
                </c:pt>
                <c:pt idx="124">
                  <c:v>12.39999999999997</c:v>
                </c:pt>
                <c:pt idx="125">
                  <c:v>12.49999999999997</c:v>
                </c:pt>
                <c:pt idx="126">
                  <c:v>12.59999999999997</c:v>
                </c:pt>
                <c:pt idx="127">
                  <c:v>12.69999999999997</c:v>
                </c:pt>
                <c:pt idx="128">
                  <c:v>12.79999999999997</c:v>
                </c:pt>
                <c:pt idx="129">
                  <c:v>12.89999999999997</c:v>
                </c:pt>
                <c:pt idx="130">
                  <c:v>12.99999999999997</c:v>
                </c:pt>
                <c:pt idx="131">
                  <c:v>13.09999999999997</c:v>
                </c:pt>
                <c:pt idx="132">
                  <c:v>13.19999999999997</c:v>
                </c:pt>
                <c:pt idx="133">
                  <c:v>13.29999999999997</c:v>
                </c:pt>
                <c:pt idx="134">
                  <c:v>13.39999999999997</c:v>
                </c:pt>
                <c:pt idx="135">
                  <c:v>13.49999999999997</c:v>
                </c:pt>
                <c:pt idx="136">
                  <c:v>13.59999999999997</c:v>
                </c:pt>
                <c:pt idx="137">
                  <c:v>13.69999999999997</c:v>
                </c:pt>
                <c:pt idx="138">
                  <c:v>13.79999999999997</c:v>
                </c:pt>
                <c:pt idx="139">
                  <c:v>13.89999999999997</c:v>
                </c:pt>
                <c:pt idx="140">
                  <c:v>13.99999999999997</c:v>
                </c:pt>
              </c:numCache>
            </c:numRef>
          </c:xVal>
          <c:yVal>
            <c:numRef>
              <c:f>Sheet1!$C$2:$C$147</c:f>
              <c:numCache>
                <c:formatCode>General</c:formatCode>
                <c:ptCount val="146"/>
                <c:pt idx="0">
                  <c:v>-8.18559996440539</c:v>
                </c:pt>
                <c:pt idx="1">
                  <c:v>-8.18559995518904</c:v>
                </c:pt>
                <c:pt idx="2">
                  <c:v>-8.18559994358635</c:v>
                </c:pt>
                <c:pt idx="3">
                  <c:v>-8.18559992897942</c:v>
                </c:pt>
                <c:pt idx="4">
                  <c:v>-8.18559991059038</c:v>
                </c:pt>
                <c:pt idx="5">
                  <c:v>-8.18559988743996</c:v>
                </c:pt>
                <c:pt idx="6">
                  <c:v>-8.18559985829531</c:v>
                </c:pt>
                <c:pt idx="7">
                  <c:v>-8.18559982160437</c:v>
                </c:pt>
                <c:pt idx="8">
                  <c:v>-8.18559977541322</c:v>
                </c:pt>
                <c:pt idx="9">
                  <c:v>-8.18559971726201</c:v>
                </c:pt>
                <c:pt idx="10">
                  <c:v>-8.18559964405399</c:v>
                </c:pt>
                <c:pt idx="11">
                  <c:v>-8.18559955189057</c:v>
                </c:pt>
                <c:pt idx="12">
                  <c:v>-8.18559943586373</c:v>
                </c:pt>
                <c:pt idx="13">
                  <c:v>-8.18559928979463</c:v>
                </c:pt>
                <c:pt idx="14">
                  <c:v>-8.185599105904596</c:v>
                </c:pt>
                <c:pt idx="15">
                  <c:v>-8.185598874400872</c:v>
                </c:pt>
                <c:pt idx="16">
                  <c:v>-8.18559858295513</c:v>
                </c:pt>
                <c:pt idx="17">
                  <c:v>-8.18559821604696</c:v>
                </c:pt>
                <c:pt idx="18">
                  <c:v>-8.185597754137374</c:v>
                </c:pt>
                <c:pt idx="19">
                  <c:v>-8.18559717262837</c:v>
                </c:pt>
                <c:pt idx="20">
                  <c:v>-8.185596440553</c:v>
                </c:pt>
                <c:pt idx="21">
                  <c:v>-8.18559551892647</c:v>
                </c:pt>
                <c:pt idx="22">
                  <c:v>-8.1855943586702</c:v>
                </c:pt>
                <c:pt idx="23">
                  <c:v>-8.1855928979985</c:v>
                </c:pt>
                <c:pt idx="24">
                  <c:v>-8.18559105912876</c:v>
                </c:pt>
                <c:pt idx="25">
                  <c:v>-8.185588744139984</c:v>
                </c:pt>
                <c:pt idx="26">
                  <c:v>-8.18558582975935</c:v>
                </c:pt>
                <c:pt idx="27">
                  <c:v>-8.1855821607993</c:v>
                </c:pt>
                <c:pt idx="28">
                  <c:v>-8.185577541896336</c:v>
                </c:pt>
                <c:pt idx="29">
                  <c:v>-8.185571727111848</c:v>
                </c:pt>
                <c:pt idx="30">
                  <c:v>-8.18556440684265</c:v>
                </c:pt>
                <c:pt idx="31">
                  <c:v>-8.18555519134514</c:v>
                </c:pt>
                <c:pt idx="32">
                  <c:v>-8.18554358999919</c:v>
                </c:pt>
                <c:pt idx="33">
                  <c:v>-8.185528985210603</c:v>
                </c:pt>
                <c:pt idx="34">
                  <c:v>-8.18551059956946</c:v>
                </c:pt>
                <c:pt idx="35">
                  <c:v>-8.18548745452529</c:v>
                </c:pt>
                <c:pt idx="36">
                  <c:v>-8.185458318394816</c:v>
                </c:pt>
                <c:pt idx="37">
                  <c:v>-8.185421640958937</c:v>
                </c:pt>
                <c:pt idx="38">
                  <c:v>-8.185375471206818</c:v>
                </c:pt>
                <c:pt idx="39">
                  <c:v>-8.18531735391092</c:v>
                </c:pt>
                <c:pt idx="40">
                  <c:v>-8.18524419962706</c:v>
                </c:pt>
                <c:pt idx="41">
                  <c:v>-8.185152121357994</c:v>
                </c:pt>
                <c:pt idx="42">
                  <c:v>-8.185036229437176</c:v>
                </c:pt>
                <c:pt idx="43">
                  <c:v>-8.184890374113063</c:v>
                </c:pt>
                <c:pt idx="44">
                  <c:v>-8.18470682276345</c:v>
                </c:pt>
                <c:pt idx="45">
                  <c:v>-8.18447585555733</c:v>
                </c:pt>
                <c:pt idx="46">
                  <c:v>-8.18418525962131</c:v>
                </c:pt>
                <c:pt idx="47">
                  <c:v>-8.183819697278003</c:v>
                </c:pt>
                <c:pt idx="48">
                  <c:v>-8.183359918655701</c:v>
                </c:pt>
                <c:pt idx="49">
                  <c:v>-8.182781782932148</c:v>
                </c:pt>
                <c:pt idx="50">
                  <c:v>-8.182055045800252</c:v>
                </c:pt>
                <c:pt idx="51">
                  <c:v>-8.181141863759668</c:v>
                </c:pt>
                <c:pt idx="52">
                  <c:v>-8.179994959218824</c:v>
                </c:pt>
                <c:pt idx="53">
                  <c:v>-8.178555385331298</c:v>
                </c:pt>
                <c:pt idx="54">
                  <c:v>-8.17674982800907</c:v>
                </c:pt>
                <c:pt idx="55">
                  <c:v>-8.17448738783595</c:v>
                </c:pt>
                <c:pt idx="56">
                  <c:v>-8.171655801471353</c:v>
                </c:pt>
                <c:pt idx="57">
                  <c:v>-8.16811709748751</c:v>
                </c:pt>
                <c:pt idx="58">
                  <c:v>-8.16370274469822</c:v>
                </c:pt>
                <c:pt idx="59">
                  <c:v>-8.158208453292998</c:v>
                </c:pt>
                <c:pt idx="60">
                  <c:v>-8.151388942469531</c:v>
                </c:pt>
                <c:pt idx="61">
                  <c:v>-8.142953201578768</c:v>
                </c:pt>
                <c:pt idx="62">
                  <c:v>-8.132561043409033</c:v>
                </c:pt>
                <c:pt idx="63">
                  <c:v>-8.119822054297795</c:v>
                </c:pt>
                <c:pt idx="64">
                  <c:v>-8.10429832516053</c:v>
                </c:pt>
                <c:pt idx="65">
                  <c:v>-8.085512488752171</c:v>
                </c:pt>
                <c:pt idx="66">
                  <c:v>-8.062962430852801</c:v>
                </c:pt>
                <c:pt idx="67">
                  <c:v>-8.036143410896221</c:v>
                </c:pt>
                <c:pt idx="68">
                  <c:v>-8.004577112739038</c:v>
                </c:pt>
                <c:pt idx="69">
                  <c:v>-7.967845430307054</c:v>
                </c:pt>
                <c:pt idx="70">
                  <c:v>-7.925624950054907</c:v>
                </c:pt>
                <c:pt idx="71">
                  <c:v>-7.877716770743738</c:v>
                </c:pt>
                <c:pt idx="72">
                  <c:v>-7.824066199322023</c:v>
                </c:pt>
                <c:pt idx="73">
                  <c:v>-7.764768347380133</c:v>
                </c:pt>
                <c:pt idx="74">
                  <c:v>-7.700058448881996</c:v>
                </c:pt>
                <c:pt idx="75">
                  <c:v>-7.63028892582465</c:v>
                </c:pt>
                <c:pt idx="76">
                  <c:v>-7.555897735969566</c:v>
                </c:pt>
                <c:pt idx="77">
                  <c:v>-7.4773735878799</c:v>
                </c:pt>
                <c:pt idx="78">
                  <c:v>-7.395223117366848</c:v>
                </c:pt>
                <c:pt idx="79">
                  <c:v>-7.30994358299827</c:v>
                </c:pt>
                <c:pt idx="80">
                  <c:v>-7.22200277511224</c:v>
                </c:pt>
                <c:pt idx="81">
                  <c:v>-7.131826229453249</c:v>
                </c:pt>
                <c:pt idx="82">
                  <c:v>-7.03979078245952</c:v>
                </c:pt>
                <c:pt idx="83">
                  <c:v>-6.946223017677248</c:v>
                </c:pt>
                <c:pt idx="84">
                  <c:v>-6.85140109427436</c:v>
                </c:pt>
                <c:pt idx="85">
                  <c:v>-6.755558641551671</c:v>
                </c:pt>
                <c:pt idx="86">
                  <c:v>-6.658889698768399</c:v>
                </c:pt>
                <c:pt idx="87">
                  <c:v>-6.5615539804914</c:v>
                </c:pt>
                <c:pt idx="88">
                  <c:v>-6.463682004605804</c:v>
                </c:pt>
                <c:pt idx="89">
                  <c:v>-6.365379816692577</c:v>
                </c:pt>
                <c:pt idx="90">
                  <c:v>-6.2667331828461</c:v>
                </c:pt>
                <c:pt idx="91">
                  <c:v>-6.167811213408913</c:v>
                </c:pt>
                <c:pt idx="92">
                  <c:v>-6.06866943461268</c:v>
                </c:pt>
                <c:pt idx="93">
                  <c:v>-5.96935235462075</c:v>
                </c:pt>
                <c:pt idx="94">
                  <c:v>-5.869895583597279</c:v>
                </c:pt>
                <c:pt idx="95">
                  <c:v>-5.770327570466461</c:v>
                </c:pt>
                <c:pt idx="96">
                  <c:v>-5.670671016313307</c:v>
                </c:pt>
                <c:pt idx="97">
                  <c:v>-5.570944018733608</c:v>
                </c:pt>
                <c:pt idx="98">
                  <c:v>-5.47116099462893</c:v>
                </c:pt>
                <c:pt idx="99">
                  <c:v>-5.371333421994292</c:v>
                </c:pt>
                <c:pt idx="100">
                  <c:v>-5.2714704347223</c:v>
                </c:pt>
                <c:pt idx="101">
                  <c:v>-5.171579298613222</c:v>
                </c:pt>
                <c:pt idx="102">
                  <c:v>-5.07166579172686</c:v>
                </c:pt>
                <c:pt idx="103">
                  <c:v>-4.971734507927048</c:v>
                </c:pt>
                <c:pt idx="104">
                  <c:v>-4.871789098894398</c:v>
                </c:pt>
                <c:pt idx="105">
                  <c:v>-4.771832466931884</c:v>
                </c:pt>
                <c:pt idx="106">
                  <c:v>-4.671866918475031</c:v>
                </c:pt>
                <c:pt idx="107">
                  <c:v>-4.571894286256239</c:v>
                </c:pt>
                <c:pt idx="108">
                  <c:v>-4.471916026486681</c:v>
                </c:pt>
                <c:pt idx="109">
                  <c:v>-4.37193329614115</c:v>
                </c:pt>
                <c:pt idx="110">
                  <c:v>-4.27194701440471</c:v>
                </c:pt>
                <c:pt idx="111">
                  <c:v>-4.171957911517588</c:v>
                </c:pt>
                <c:pt idx="112">
                  <c:v>-4.071966567596887</c:v>
                </c:pt>
                <c:pt idx="113">
                  <c:v>-3.971973443488032</c:v>
                </c:pt>
                <c:pt idx="114">
                  <c:v>-3.871978905280077</c:v>
                </c:pt>
                <c:pt idx="115">
                  <c:v>-3.77198324378468</c:v>
                </c:pt>
                <c:pt idx="116">
                  <c:v>-3.671986690012259</c:v>
                </c:pt>
                <c:pt idx="117">
                  <c:v>-3.571989427467619</c:v>
                </c:pt>
                <c:pt idx="118">
                  <c:v>-3.471991601918</c:v>
                </c:pt>
                <c:pt idx="119">
                  <c:v>-3.371993329153077</c:v>
                </c:pt>
                <c:pt idx="120">
                  <c:v>-3.271994701149586</c:v>
                </c:pt>
                <c:pt idx="121">
                  <c:v>-3.171995790968229</c:v>
                </c:pt>
                <c:pt idx="122">
                  <c:v>-3.071996656643897</c:v>
                </c:pt>
                <c:pt idx="123">
                  <c:v>-2.971997344275753</c:v>
                </c:pt>
                <c:pt idx="124">
                  <c:v>-2.871997890481926</c:v>
                </c:pt>
                <c:pt idx="125">
                  <c:v>-2.771998324349401</c:v>
                </c:pt>
                <c:pt idx="126">
                  <c:v>-2.671998668982896</c:v>
                </c:pt>
                <c:pt idx="127">
                  <c:v>-2.571998942735207</c:v>
                </c:pt>
                <c:pt idx="128">
                  <c:v>-2.47199916018452</c:v>
                </c:pt>
                <c:pt idx="129">
                  <c:v>-2.371999332910724</c:v>
                </c:pt>
                <c:pt idx="130">
                  <c:v>-2.271999470112077</c:v>
                </c:pt>
                <c:pt idx="131">
                  <c:v>-2.171999579095015</c:v>
                </c:pt>
                <c:pt idx="132">
                  <c:v>-2.07199966566326</c:v>
                </c:pt>
                <c:pt idx="133">
                  <c:v>-1.971999734426873</c:v>
                </c:pt>
                <c:pt idx="134">
                  <c:v>-1.871999789047761</c:v>
                </c:pt>
                <c:pt idx="135">
                  <c:v>-1.771999832434678</c:v>
                </c:pt>
                <c:pt idx="136">
                  <c:v>-1.671999866898136</c:v>
                </c:pt>
                <c:pt idx="137">
                  <c:v>-1.571999894273435</c:v>
                </c:pt>
                <c:pt idx="138">
                  <c:v>-1.471999916018409</c:v>
                </c:pt>
                <c:pt idx="139">
                  <c:v>-1.371999933291057</c:v>
                </c:pt>
                <c:pt idx="140">
                  <c:v>-1.27199994701121</c:v>
                </c:pt>
              </c:numCache>
            </c:numRef>
          </c:yVal>
          <c:smooth val="1"/>
        </c:ser>
        <c:ser>
          <c:idx val="3"/>
          <c:order val="3"/>
          <c:spPr>
            <a:ln w="19050" cap="rnd">
              <a:solidFill>
                <a:schemeClr val="tx1"/>
              </a:solidFill>
              <a:round/>
            </a:ln>
            <a:effectLst/>
          </c:spPr>
          <c:marker>
            <c:symbol val="none"/>
          </c:marker>
          <c:trendline>
            <c:spPr>
              <a:ln w="19050" cap="rnd">
                <a:solidFill>
                  <a:schemeClr val="tx1"/>
                </a:solidFill>
                <a:prstDash val="dash"/>
              </a:ln>
              <a:effectLst/>
            </c:spPr>
            <c:trendlineType val="linear"/>
            <c:forward val="3.0"/>
            <c:backward val="5.0"/>
            <c:dispRSqr val="0"/>
            <c:dispEq val="0"/>
          </c:trendline>
          <c:xVal>
            <c:numRef>
              <c:f>Sheet1!$R$2:$R$3</c:f>
              <c:numCache>
                <c:formatCode>General</c:formatCode>
                <c:ptCount val="2"/>
                <c:pt idx="0">
                  <c:v>8.5</c:v>
                </c:pt>
                <c:pt idx="1">
                  <c:v>11.3</c:v>
                </c:pt>
              </c:numCache>
            </c:numRef>
          </c:xVal>
          <c:yVal>
            <c:numRef>
              <c:f>Sheet1!$P$2:$P$3</c:f>
              <c:numCache>
                <c:formatCode>General</c:formatCode>
                <c:ptCount val="2"/>
                <c:pt idx="0">
                  <c:v>-1.428915336353107</c:v>
                </c:pt>
                <c:pt idx="1">
                  <c:v>-1.428915336353107</c:v>
                </c:pt>
              </c:numCache>
            </c:numRef>
          </c:yVal>
          <c:smooth val="1"/>
        </c:ser>
        <c:ser>
          <c:idx val="4"/>
          <c:order val="4"/>
          <c:spPr>
            <a:ln w="19050" cap="rnd">
              <a:solidFill>
                <a:schemeClr val="tx1"/>
              </a:solidFill>
              <a:round/>
            </a:ln>
            <a:effectLst/>
          </c:spPr>
          <c:marker>
            <c:symbol val="none"/>
          </c:marker>
          <c:dPt>
            <c:idx val="1"/>
            <c:bubble3D val="0"/>
            <c:spPr>
              <a:ln w="19050" cap="rnd">
                <a:solidFill>
                  <a:schemeClr val="tx1"/>
                </a:solidFill>
                <a:prstDash val="dash"/>
                <a:round/>
              </a:ln>
              <a:effectLst/>
            </c:spPr>
          </c:dPt>
          <c:xVal>
            <c:numRef>
              <c:f>Sheet1!$D$2:$D$3</c:f>
              <c:numCache>
                <c:formatCode>General</c:formatCode>
                <c:ptCount val="2"/>
                <c:pt idx="0">
                  <c:v>2.0</c:v>
                </c:pt>
                <c:pt idx="1">
                  <c:v>14.0</c:v>
                </c:pt>
              </c:numCache>
            </c:numRef>
          </c:xVal>
          <c:yVal>
            <c:numRef>
              <c:f>Sheet1!$C$2:$C$3</c:f>
              <c:numCache>
                <c:formatCode>General</c:formatCode>
                <c:ptCount val="2"/>
                <c:pt idx="0">
                  <c:v>-8.18559996440539</c:v>
                </c:pt>
                <c:pt idx="1">
                  <c:v>-8.18559995518904</c:v>
                </c:pt>
              </c:numCache>
            </c:numRef>
          </c:yVal>
          <c:smooth val="1"/>
        </c:ser>
        <c:dLbls>
          <c:showLegendKey val="0"/>
          <c:showVal val="0"/>
          <c:showCatName val="0"/>
          <c:showSerName val="0"/>
          <c:showPercent val="0"/>
          <c:showBubbleSize val="0"/>
        </c:dLbls>
        <c:axId val="-1878857616"/>
        <c:axId val="-1878853584"/>
      </c:scatterChart>
      <c:valAx>
        <c:axId val="-1878857616"/>
        <c:scaling>
          <c:orientation val="minMax"/>
          <c:max val="14.0"/>
          <c:min val="4.0"/>
        </c:scaling>
        <c:delete val="0"/>
        <c:axPos val="b"/>
        <c:title>
          <c:tx>
            <c:rich>
              <a:bodyPr rot="0" spcFirstLastPara="1" vertOverflow="ellipsis" vert="horz" wrap="square" anchor="ctr" anchorCtr="1"/>
              <a:lstStyle/>
              <a:p>
                <a:pPr>
                  <a:defRPr sz="1600" b="0" i="0" u="none" strike="noStrike" kern="1200" baseline="0">
                    <a:solidFill>
                      <a:sysClr val="windowText" lastClr="000000"/>
                    </a:solidFill>
                    <a:latin typeface="+mn-lt"/>
                    <a:ea typeface="+mn-ea"/>
                    <a:cs typeface="+mn-cs"/>
                  </a:defRPr>
                </a:pPr>
                <a:r>
                  <a:rPr lang="en-GB" sz="1600"/>
                  <a:t>pD</a:t>
                </a:r>
              </a:p>
            </c:rich>
          </c:tx>
          <c:layout>
            <c:manualLayout>
              <c:xMode val="edge"/>
              <c:yMode val="edge"/>
              <c:x val="0.482440137290531"/>
              <c:y val="0.00217219589257504"/>
            </c:manualLayout>
          </c:layout>
          <c:overlay val="0"/>
          <c:spPr>
            <a:noFill/>
            <a:ln>
              <a:noFill/>
            </a:ln>
            <a:effectLst/>
          </c:spPr>
        </c:title>
        <c:numFmt formatCode="General" sourceLinked="1"/>
        <c:majorTickMark val="in"/>
        <c:minorTickMark val="none"/>
        <c:tickLblPos val="high"/>
        <c:spPr>
          <a:noFill/>
          <a:ln w="19050" cap="flat" cmpd="sng" algn="ctr">
            <a:solidFill>
              <a:schemeClr val="tx1"/>
            </a:solidFill>
            <a:round/>
          </a:ln>
          <a:effectLst/>
        </c:spPr>
        <c:txPr>
          <a:bodyPr rot="-60000000" spcFirstLastPara="1" vertOverflow="ellipsis" vert="horz" wrap="square" anchor="ctr" anchorCtr="1"/>
          <a:lstStyle/>
          <a:p>
            <a:pPr>
              <a:defRPr sz="1200" b="0" i="0" u="none" strike="noStrike" kern="1200" baseline="0">
                <a:solidFill>
                  <a:sysClr val="windowText" lastClr="000000"/>
                </a:solidFill>
                <a:latin typeface="+mn-lt"/>
                <a:ea typeface="+mn-ea"/>
                <a:cs typeface="+mn-cs"/>
              </a:defRPr>
            </a:pPr>
            <a:endParaRPr lang="en-US"/>
          </a:p>
        </c:txPr>
        <c:crossAx val="-1878853584"/>
        <c:crosses val="autoZero"/>
        <c:crossBetween val="midCat"/>
        <c:majorUnit val="1.0"/>
      </c:valAx>
      <c:valAx>
        <c:axId val="-1878853584"/>
        <c:scaling>
          <c:orientation val="minMax"/>
        </c:scaling>
        <c:delete val="0"/>
        <c:axPos val="l"/>
        <c:title>
          <c:tx>
            <c:rich>
              <a:bodyPr rot="-5400000" spcFirstLastPara="1" vertOverflow="ellipsis" vert="horz" wrap="square" anchor="ctr" anchorCtr="1"/>
              <a:lstStyle/>
              <a:p>
                <a:pPr>
                  <a:defRPr sz="1600" b="0" i="0" u="none" strike="noStrike" kern="1200" baseline="0">
                    <a:solidFill>
                      <a:sysClr val="windowText" lastClr="000000"/>
                    </a:solidFill>
                    <a:latin typeface="+mn-lt"/>
                    <a:ea typeface="+mn-ea"/>
                    <a:cs typeface="+mn-cs"/>
                  </a:defRPr>
                </a:pPr>
                <a:r>
                  <a:rPr lang="en-GB" sz="1600"/>
                  <a:t>log</a:t>
                </a:r>
                <a:r>
                  <a:rPr lang="en-GB" sz="1600" i="1"/>
                  <a:t>k</a:t>
                </a:r>
                <a:r>
                  <a:rPr lang="en-GB" sz="1600" i="1" baseline="0"/>
                  <a:t> / </a:t>
                </a:r>
                <a:r>
                  <a:rPr lang="en-GB" sz="1600" i="0" baseline="0"/>
                  <a:t>s</a:t>
                </a:r>
                <a:r>
                  <a:rPr lang="en-GB" sz="1600" i="0" baseline="30000"/>
                  <a:t>-1</a:t>
                </a:r>
                <a:endParaRPr lang="en-GB" sz="1600"/>
              </a:p>
            </c:rich>
          </c:tx>
          <c:overlay val="0"/>
          <c:spPr>
            <a:noFill/>
            <a:ln>
              <a:noFill/>
            </a:ln>
            <a:effectLst/>
          </c:spPr>
        </c:title>
        <c:numFmt formatCode="General" sourceLinked="1"/>
        <c:majorTickMark val="out"/>
        <c:minorTickMark val="none"/>
        <c:tickLblPos val="nextTo"/>
        <c:spPr>
          <a:noFill/>
          <a:ln w="19050" cap="flat" cmpd="sng" algn="ctr">
            <a:solidFill>
              <a:schemeClr val="tx1"/>
            </a:solidFill>
            <a:round/>
          </a:ln>
          <a:effectLst/>
        </c:spPr>
        <c:txPr>
          <a:bodyPr rot="-60000000" spcFirstLastPara="1" vertOverflow="ellipsis" vert="horz" wrap="square" anchor="ctr" anchorCtr="1"/>
          <a:lstStyle/>
          <a:p>
            <a:pPr>
              <a:defRPr sz="1200" b="0" i="0" u="none" strike="noStrike" kern="1200" baseline="0">
                <a:solidFill>
                  <a:sysClr val="windowText" lastClr="000000"/>
                </a:solidFill>
                <a:latin typeface="+mn-lt"/>
                <a:ea typeface="+mn-ea"/>
                <a:cs typeface="+mn-cs"/>
              </a:defRPr>
            </a:pPr>
            <a:endParaRPr lang="en-US"/>
          </a:p>
        </c:txPr>
        <c:crossAx val="-1878857616"/>
        <c:crosses val="autoZero"/>
        <c:crossBetween val="midCat"/>
      </c:valAx>
      <c:spPr>
        <a:noFill/>
        <a:ln w="25400">
          <a:noFill/>
        </a:ln>
        <a:effectLst/>
      </c:spPr>
    </c:plotArea>
    <c:plotVisOnly val="1"/>
    <c:dispBlanksAs val="gap"/>
    <c:showDLblsOverMax val="0"/>
  </c:chart>
  <c:spPr>
    <a:solidFill>
      <a:schemeClr val="bg1"/>
    </a:solidFill>
    <a:ln w="9525" cap="flat" cmpd="sng" algn="ctr">
      <a:noFill/>
      <a:round/>
    </a:ln>
    <a:effectLst/>
  </c:spPr>
  <c:txPr>
    <a:bodyPr/>
    <a:lstStyle/>
    <a:p>
      <a:pPr>
        <a:defRPr sz="1200">
          <a:solidFill>
            <a:sysClr val="windowText" lastClr="000000"/>
          </a:solidFill>
        </a:defRPr>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6097572954196"/>
          <c:y val="0.0277777777777778"/>
          <c:w val="0.796026007884821"/>
          <c:h val="0.837045056867892"/>
        </c:manualLayout>
      </c:layout>
      <c:scatterChart>
        <c:scatterStyle val="lineMarker"/>
        <c:varyColors val="0"/>
        <c:ser>
          <c:idx val="2"/>
          <c:order val="0"/>
          <c:tx>
            <c:v>Background</c:v>
          </c:tx>
          <c:spPr>
            <a:ln w="19050" cap="rnd">
              <a:noFill/>
              <a:round/>
            </a:ln>
            <a:effectLst/>
          </c:spPr>
          <c:marker>
            <c:symbol val="circle"/>
            <c:size val="5"/>
            <c:spPr>
              <a:solidFill>
                <a:schemeClr val="accent1"/>
              </a:solidFill>
              <a:ln w="9525">
                <a:solidFill>
                  <a:schemeClr val="accent1"/>
                </a:solidFill>
              </a:ln>
              <a:effectLst/>
            </c:spPr>
          </c:marker>
          <c:xVal>
            <c:numRef>
              <c:f>'Graph Maker'!$A$6:$A$106</c:f>
              <c:numCache>
                <c:formatCode>General</c:formatCode>
                <c:ptCount val="101"/>
                <c:pt idx="0">
                  <c:v>3677.0</c:v>
                </c:pt>
                <c:pt idx="1">
                  <c:v>12079.0</c:v>
                </c:pt>
                <c:pt idx="2">
                  <c:v>18087.0</c:v>
                </c:pt>
                <c:pt idx="3">
                  <c:v>25217.0</c:v>
                </c:pt>
                <c:pt idx="4">
                  <c:v>32363.0</c:v>
                </c:pt>
                <c:pt idx="5">
                  <c:v>39600.0</c:v>
                </c:pt>
                <c:pt idx="6">
                  <c:v>46764.0</c:v>
                </c:pt>
                <c:pt idx="7">
                  <c:v>53948.0</c:v>
                </c:pt>
                <c:pt idx="8">
                  <c:v>61204.0</c:v>
                </c:pt>
                <c:pt idx="9">
                  <c:v>68368.0</c:v>
                </c:pt>
                <c:pt idx="10">
                  <c:v>75576.0</c:v>
                </c:pt>
                <c:pt idx="11">
                  <c:v>82738.0</c:v>
                </c:pt>
                <c:pt idx="12">
                  <c:v>89980.0</c:v>
                </c:pt>
                <c:pt idx="13">
                  <c:v>97184.0</c:v>
                </c:pt>
                <c:pt idx="14">
                  <c:v>104429.0</c:v>
                </c:pt>
                <c:pt idx="15">
                  <c:v>111615.0</c:v>
                </c:pt>
                <c:pt idx="16">
                  <c:v>118824.0</c:v>
                </c:pt>
                <c:pt idx="17">
                  <c:v>125977.0</c:v>
                </c:pt>
                <c:pt idx="18">
                  <c:v>133191.0</c:v>
                </c:pt>
                <c:pt idx="19">
                  <c:v>140418.0</c:v>
                </c:pt>
                <c:pt idx="20">
                  <c:v>147581.0</c:v>
                </c:pt>
                <c:pt idx="21">
                  <c:v>154847.0</c:v>
                </c:pt>
                <c:pt idx="22">
                  <c:v>162029.0</c:v>
                </c:pt>
                <c:pt idx="23">
                  <c:v>169246.0</c:v>
                </c:pt>
                <c:pt idx="24">
                  <c:v>176402.0</c:v>
                </c:pt>
                <c:pt idx="25">
                  <c:v>183619.0</c:v>
                </c:pt>
                <c:pt idx="26">
                  <c:v>190814.0</c:v>
                </c:pt>
                <c:pt idx="27">
                  <c:v>198008.0</c:v>
                </c:pt>
                <c:pt idx="28">
                  <c:v>205168.0</c:v>
                </c:pt>
                <c:pt idx="29">
                  <c:v>212416.0</c:v>
                </c:pt>
                <c:pt idx="30">
                  <c:v>0.0</c:v>
                </c:pt>
                <c:pt idx="31">
                  <c:v>0.0</c:v>
                </c:pt>
                <c:pt idx="32">
                  <c:v>0.0</c:v>
                </c:pt>
                <c:pt idx="33">
                  <c:v>0.0</c:v>
                </c:pt>
                <c:pt idx="34">
                  <c:v>0.0</c:v>
                </c:pt>
                <c:pt idx="35">
                  <c:v>0.0</c:v>
                </c:pt>
                <c:pt idx="36">
                  <c:v>0.0</c:v>
                </c:pt>
                <c:pt idx="37">
                  <c:v>0.0</c:v>
                </c:pt>
                <c:pt idx="38">
                  <c:v>0.0</c:v>
                </c:pt>
                <c:pt idx="39">
                  <c:v>0.0</c:v>
                </c:pt>
                <c:pt idx="40">
                  <c:v>0.0</c:v>
                </c:pt>
                <c:pt idx="41">
                  <c:v>0.0</c:v>
                </c:pt>
                <c:pt idx="42">
                  <c:v>0.0</c:v>
                </c:pt>
                <c:pt idx="43">
                  <c:v>0.0</c:v>
                </c:pt>
                <c:pt idx="44">
                  <c:v>0.0</c:v>
                </c:pt>
                <c:pt idx="45">
                  <c:v>0.0</c:v>
                </c:pt>
                <c:pt idx="46">
                  <c:v>0.0</c:v>
                </c:pt>
                <c:pt idx="47">
                  <c:v>0.0</c:v>
                </c:pt>
                <c:pt idx="48">
                  <c:v>0.0</c:v>
                </c:pt>
                <c:pt idx="49">
                  <c:v>0.0</c:v>
                </c:pt>
                <c:pt idx="50">
                  <c:v>0.0</c:v>
                </c:pt>
                <c:pt idx="51">
                  <c:v>0.0</c:v>
                </c:pt>
                <c:pt idx="52">
                  <c:v>0.0</c:v>
                </c:pt>
                <c:pt idx="53">
                  <c:v>0.0</c:v>
                </c:pt>
                <c:pt idx="54">
                  <c:v>0.0</c:v>
                </c:pt>
                <c:pt idx="55">
                  <c:v>0.0</c:v>
                </c:pt>
                <c:pt idx="56">
                  <c:v>0.0</c:v>
                </c:pt>
                <c:pt idx="57">
                  <c:v>0.0</c:v>
                </c:pt>
                <c:pt idx="58">
                  <c:v>0.0</c:v>
                </c:pt>
                <c:pt idx="59">
                  <c:v>0.0</c:v>
                </c:pt>
                <c:pt idx="60">
                  <c:v>0.0</c:v>
                </c:pt>
                <c:pt idx="61">
                  <c:v>0.0</c:v>
                </c:pt>
                <c:pt idx="62">
                  <c:v>0.0</c:v>
                </c:pt>
                <c:pt idx="63">
                  <c:v>0.0</c:v>
                </c:pt>
                <c:pt idx="64">
                  <c:v>0.0</c:v>
                </c:pt>
                <c:pt idx="65">
                  <c:v>0.0</c:v>
                </c:pt>
                <c:pt idx="66">
                  <c:v>0.0</c:v>
                </c:pt>
                <c:pt idx="67">
                  <c:v>0.0</c:v>
                </c:pt>
                <c:pt idx="68">
                  <c:v>0.0</c:v>
                </c:pt>
                <c:pt idx="69">
                  <c:v>0.0</c:v>
                </c:pt>
                <c:pt idx="70">
                  <c:v>0.0</c:v>
                </c:pt>
                <c:pt idx="71">
                  <c:v>0.0</c:v>
                </c:pt>
                <c:pt idx="72">
                  <c:v>0.0</c:v>
                </c:pt>
                <c:pt idx="73">
                  <c:v>0.0</c:v>
                </c:pt>
                <c:pt idx="74">
                  <c:v>0.0</c:v>
                </c:pt>
                <c:pt idx="75">
                  <c:v>0.0</c:v>
                </c:pt>
                <c:pt idx="76">
                  <c:v>0.0</c:v>
                </c:pt>
                <c:pt idx="77">
                  <c:v>0.0</c:v>
                </c:pt>
                <c:pt idx="78">
                  <c:v>0.0</c:v>
                </c:pt>
                <c:pt idx="79">
                  <c:v>0.0</c:v>
                </c:pt>
                <c:pt idx="80">
                  <c:v>0.0</c:v>
                </c:pt>
                <c:pt idx="81">
                  <c:v>0.0</c:v>
                </c:pt>
                <c:pt idx="82">
                  <c:v>0.0</c:v>
                </c:pt>
                <c:pt idx="83">
                  <c:v>0.0</c:v>
                </c:pt>
                <c:pt idx="84">
                  <c:v>0.0</c:v>
                </c:pt>
                <c:pt idx="85">
                  <c:v>0.0</c:v>
                </c:pt>
                <c:pt idx="86">
                  <c:v>0.0</c:v>
                </c:pt>
                <c:pt idx="87">
                  <c:v>0.0</c:v>
                </c:pt>
                <c:pt idx="88">
                  <c:v>0.0</c:v>
                </c:pt>
                <c:pt idx="89">
                  <c:v>0.0</c:v>
                </c:pt>
                <c:pt idx="90">
                  <c:v>0.0</c:v>
                </c:pt>
                <c:pt idx="91">
                  <c:v>0.0</c:v>
                </c:pt>
                <c:pt idx="92">
                  <c:v>0.0</c:v>
                </c:pt>
                <c:pt idx="93">
                  <c:v>0.0</c:v>
                </c:pt>
                <c:pt idx="94">
                  <c:v>0.0</c:v>
                </c:pt>
                <c:pt idx="95">
                  <c:v>0.0</c:v>
                </c:pt>
                <c:pt idx="96">
                  <c:v>0.0</c:v>
                </c:pt>
                <c:pt idx="97">
                  <c:v>0.0</c:v>
                </c:pt>
                <c:pt idx="98">
                  <c:v>0.0</c:v>
                </c:pt>
                <c:pt idx="99">
                  <c:v>0.0</c:v>
                </c:pt>
                <c:pt idx="100">
                  <c:v>0.0</c:v>
                </c:pt>
              </c:numCache>
            </c:numRef>
          </c:xVal>
          <c:yVal>
            <c:numRef>
              <c:f>'Graph Maker'!$B$6:$B$106</c:f>
              <c:numCache>
                <c:formatCode>General</c:formatCode>
                <c:ptCount val="101"/>
                <c:pt idx="0">
                  <c:v>0.0</c:v>
                </c:pt>
                <c:pt idx="1">
                  <c:v>0.000415989</c:v>
                </c:pt>
                <c:pt idx="2">
                  <c:v>0.000412268</c:v>
                </c:pt>
                <c:pt idx="3">
                  <c:v>0.000740215</c:v>
                </c:pt>
                <c:pt idx="4">
                  <c:v>0.000593909</c:v>
                </c:pt>
                <c:pt idx="5">
                  <c:v>0.000604519</c:v>
                </c:pt>
                <c:pt idx="6">
                  <c:v>0.000607864</c:v>
                </c:pt>
                <c:pt idx="7">
                  <c:v>0.000775277</c:v>
                </c:pt>
                <c:pt idx="8">
                  <c:v>0.00104126</c:v>
                </c:pt>
                <c:pt idx="9">
                  <c:v>0.00111785</c:v>
                </c:pt>
                <c:pt idx="10">
                  <c:v>0.001331051</c:v>
                </c:pt>
                <c:pt idx="11">
                  <c:v>0.001407741</c:v>
                </c:pt>
                <c:pt idx="12">
                  <c:v>0.001422386</c:v>
                </c:pt>
                <c:pt idx="13">
                  <c:v>0.00181146</c:v>
                </c:pt>
                <c:pt idx="14">
                  <c:v>0.001788464</c:v>
                </c:pt>
                <c:pt idx="15">
                  <c:v>0.001931162</c:v>
                </c:pt>
                <c:pt idx="16">
                  <c:v>0.001845186</c:v>
                </c:pt>
                <c:pt idx="17">
                  <c:v>0.001875906</c:v>
                </c:pt>
                <c:pt idx="18">
                  <c:v>0.002500739</c:v>
                </c:pt>
                <c:pt idx="19">
                  <c:v>0.002189308</c:v>
                </c:pt>
                <c:pt idx="20">
                  <c:v>0.002353929</c:v>
                </c:pt>
                <c:pt idx="21">
                  <c:v>0.002651603</c:v>
                </c:pt>
                <c:pt idx="22">
                  <c:v>0.002570592</c:v>
                </c:pt>
                <c:pt idx="23">
                  <c:v>0.002657406</c:v>
                </c:pt>
                <c:pt idx="24">
                  <c:v>0.002850478</c:v>
                </c:pt>
                <c:pt idx="25">
                  <c:v>0.002686939</c:v>
                </c:pt>
                <c:pt idx="26">
                  <c:v>0.003145372</c:v>
                </c:pt>
                <c:pt idx="27">
                  <c:v>0.003083691</c:v>
                </c:pt>
                <c:pt idx="28">
                  <c:v>0.003178839</c:v>
                </c:pt>
                <c:pt idx="29">
                  <c:v>0.003350294</c:v>
                </c:pt>
                <c:pt idx="30">
                  <c:v>0.0</c:v>
                </c:pt>
                <c:pt idx="31">
                  <c:v>0.0</c:v>
                </c:pt>
                <c:pt idx="32">
                  <c:v>0.0</c:v>
                </c:pt>
                <c:pt idx="33">
                  <c:v>0.0</c:v>
                </c:pt>
                <c:pt idx="34">
                  <c:v>0.0</c:v>
                </c:pt>
                <c:pt idx="35">
                  <c:v>0.0</c:v>
                </c:pt>
                <c:pt idx="36">
                  <c:v>0.0</c:v>
                </c:pt>
                <c:pt idx="37">
                  <c:v>0.0</c:v>
                </c:pt>
                <c:pt idx="38">
                  <c:v>0.0</c:v>
                </c:pt>
                <c:pt idx="39">
                  <c:v>0.0</c:v>
                </c:pt>
                <c:pt idx="40">
                  <c:v>0.0</c:v>
                </c:pt>
                <c:pt idx="41">
                  <c:v>0.0</c:v>
                </c:pt>
                <c:pt idx="42">
                  <c:v>0.0</c:v>
                </c:pt>
                <c:pt idx="43">
                  <c:v>0.0</c:v>
                </c:pt>
                <c:pt idx="44">
                  <c:v>0.0</c:v>
                </c:pt>
                <c:pt idx="45">
                  <c:v>0.0</c:v>
                </c:pt>
                <c:pt idx="46">
                  <c:v>0.0</c:v>
                </c:pt>
                <c:pt idx="47">
                  <c:v>0.0</c:v>
                </c:pt>
                <c:pt idx="48">
                  <c:v>0.0</c:v>
                </c:pt>
                <c:pt idx="49">
                  <c:v>0.0</c:v>
                </c:pt>
                <c:pt idx="50">
                  <c:v>0.0</c:v>
                </c:pt>
                <c:pt idx="51">
                  <c:v>0.0</c:v>
                </c:pt>
                <c:pt idx="52">
                  <c:v>0.0</c:v>
                </c:pt>
                <c:pt idx="53">
                  <c:v>0.0</c:v>
                </c:pt>
                <c:pt idx="54">
                  <c:v>0.0</c:v>
                </c:pt>
                <c:pt idx="55">
                  <c:v>0.0</c:v>
                </c:pt>
                <c:pt idx="56">
                  <c:v>0.0</c:v>
                </c:pt>
                <c:pt idx="57">
                  <c:v>0.0</c:v>
                </c:pt>
                <c:pt idx="58">
                  <c:v>0.0</c:v>
                </c:pt>
                <c:pt idx="59">
                  <c:v>0.0</c:v>
                </c:pt>
                <c:pt idx="60">
                  <c:v>0.0</c:v>
                </c:pt>
                <c:pt idx="61">
                  <c:v>0.0</c:v>
                </c:pt>
                <c:pt idx="62">
                  <c:v>0.0</c:v>
                </c:pt>
                <c:pt idx="63">
                  <c:v>0.0</c:v>
                </c:pt>
                <c:pt idx="64">
                  <c:v>0.0</c:v>
                </c:pt>
                <c:pt idx="65">
                  <c:v>0.0</c:v>
                </c:pt>
                <c:pt idx="66">
                  <c:v>0.0</c:v>
                </c:pt>
                <c:pt idx="67">
                  <c:v>0.0</c:v>
                </c:pt>
                <c:pt idx="68">
                  <c:v>0.0</c:v>
                </c:pt>
                <c:pt idx="69">
                  <c:v>0.0</c:v>
                </c:pt>
                <c:pt idx="70">
                  <c:v>0.0</c:v>
                </c:pt>
                <c:pt idx="71">
                  <c:v>0.0</c:v>
                </c:pt>
                <c:pt idx="72">
                  <c:v>0.0</c:v>
                </c:pt>
                <c:pt idx="73">
                  <c:v>0.0</c:v>
                </c:pt>
                <c:pt idx="74">
                  <c:v>0.0</c:v>
                </c:pt>
                <c:pt idx="75">
                  <c:v>0.0</c:v>
                </c:pt>
                <c:pt idx="76">
                  <c:v>0.0</c:v>
                </c:pt>
                <c:pt idx="77">
                  <c:v>0.0</c:v>
                </c:pt>
                <c:pt idx="78">
                  <c:v>0.0</c:v>
                </c:pt>
                <c:pt idx="79">
                  <c:v>0.0</c:v>
                </c:pt>
                <c:pt idx="80">
                  <c:v>0.0</c:v>
                </c:pt>
                <c:pt idx="81">
                  <c:v>0.0</c:v>
                </c:pt>
                <c:pt idx="82">
                  <c:v>0.0</c:v>
                </c:pt>
                <c:pt idx="83">
                  <c:v>0.0</c:v>
                </c:pt>
                <c:pt idx="84">
                  <c:v>0.0</c:v>
                </c:pt>
                <c:pt idx="85">
                  <c:v>0.0</c:v>
                </c:pt>
                <c:pt idx="86">
                  <c:v>0.0</c:v>
                </c:pt>
                <c:pt idx="87">
                  <c:v>0.0</c:v>
                </c:pt>
                <c:pt idx="88">
                  <c:v>0.0</c:v>
                </c:pt>
                <c:pt idx="89">
                  <c:v>0.0</c:v>
                </c:pt>
                <c:pt idx="90">
                  <c:v>0.0</c:v>
                </c:pt>
                <c:pt idx="91">
                  <c:v>0.0</c:v>
                </c:pt>
                <c:pt idx="92">
                  <c:v>0.0</c:v>
                </c:pt>
                <c:pt idx="93">
                  <c:v>0.0</c:v>
                </c:pt>
                <c:pt idx="94">
                  <c:v>0.0</c:v>
                </c:pt>
                <c:pt idx="95">
                  <c:v>0.0</c:v>
                </c:pt>
                <c:pt idx="96">
                  <c:v>0.0</c:v>
                </c:pt>
                <c:pt idx="97">
                  <c:v>0.0</c:v>
                </c:pt>
                <c:pt idx="98">
                  <c:v>0.0</c:v>
                </c:pt>
                <c:pt idx="99">
                  <c:v>0.0</c:v>
                </c:pt>
                <c:pt idx="100">
                  <c:v>0.0</c:v>
                </c:pt>
              </c:numCache>
            </c:numRef>
          </c:yVal>
          <c:smooth val="0"/>
          <c:extLst xmlns:c16r2="http://schemas.microsoft.com/office/drawing/2015/06/chart">
            <c:ext xmlns:c16="http://schemas.microsoft.com/office/drawing/2014/chart" uri="{C3380CC4-5D6E-409C-BE32-E72D297353CC}">
              <c16:uniqueId val="{00000000-149D-FD4E-AA86-9D0B1394C837}"/>
            </c:ext>
          </c:extLst>
        </c:ser>
        <c:ser>
          <c:idx val="3"/>
          <c:order val="1"/>
          <c:tx>
            <c:v>Kuncat line</c:v>
          </c:tx>
          <c:spPr>
            <a:ln w="25400" cap="rnd">
              <a:solidFill>
                <a:schemeClr val="accent1"/>
              </a:solidFill>
              <a:round/>
            </a:ln>
            <a:effectLst/>
          </c:spPr>
          <c:marker>
            <c:symbol val="none"/>
          </c:marker>
          <c:xVal>
            <c:numRef>
              <c:f>'Graph Maker'!$C$6:$C$106</c:f>
              <c:numCache>
                <c:formatCode>General</c:formatCode>
                <c:ptCount val="101"/>
                <c:pt idx="0">
                  <c:v>0.0</c:v>
                </c:pt>
                <c:pt idx="1">
                  <c:v>2200.0</c:v>
                </c:pt>
                <c:pt idx="2">
                  <c:v>4400.0</c:v>
                </c:pt>
                <c:pt idx="3">
                  <c:v>6600.0</c:v>
                </c:pt>
                <c:pt idx="4">
                  <c:v>8800.0</c:v>
                </c:pt>
                <c:pt idx="5">
                  <c:v>11000.0</c:v>
                </c:pt>
                <c:pt idx="6">
                  <c:v>13200.0</c:v>
                </c:pt>
                <c:pt idx="7">
                  <c:v>15400.0</c:v>
                </c:pt>
                <c:pt idx="8">
                  <c:v>17600.0</c:v>
                </c:pt>
                <c:pt idx="9">
                  <c:v>19800.0</c:v>
                </c:pt>
                <c:pt idx="10">
                  <c:v>22000.0</c:v>
                </c:pt>
                <c:pt idx="11">
                  <c:v>24200.0</c:v>
                </c:pt>
                <c:pt idx="12">
                  <c:v>26400.0</c:v>
                </c:pt>
                <c:pt idx="13">
                  <c:v>28600.0</c:v>
                </c:pt>
                <c:pt idx="14">
                  <c:v>30800.0</c:v>
                </c:pt>
                <c:pt idx="15">
                  <c:v>33000.0</c:v>
                </c:pt>
                <c:pt idx="16">
                  <c:v>35200.0</c:v>
                </c:pt>
                <c:pt idx="17">
                  <c:v>37400.0</c:v>
                </c:pt>
                <c:pt idx="18">
                  <c:v>39600.0</c:v>
                </c:pt>
                <c:pt idx="19">
                  <c:v>41800.0</c:v>
                </c:pt>
                <c:pt idx="20">
                  <c:v>44000.0</c:v>
                </c:pt>
                <c:pt idx="21">
                  <c:v>46200.0</c:v>
                </c:pt>
                <c:pt idx="22">
                  <c:v>48400.0</c:v>
                </c:pt>
                <c:pt idx="23">
                  <c:v>50600.0</c:v>
                </c:pt>
                <c:pt idx="24">
                  <c:v>52800.0</c:v>
                </c:pt>
                <c:pt idx="25">
                  <c:v>55000.0</c:v>
                </c:pt>
                <c:pt idx="26">
                  <c:v>57200.0</c:v>
                </c:pt>
                <c:pt idx="27">
                  <c:v>59400.0</c:v>
                </c:pt>
                <c:pt idx="28">
                  <c:v>61600.0</c:v>
                </c:pt>
                <c:pt idx="29">
                  <c:v>63800.0</c:v>
                </c:pt>
                <c:pt idx="30">
                  <c:v>66000.0</c:v>
                </c:pt>
                <c:pt idx="31">
                  <c:v>68200.0</c:v>
                </c:pt>
                <c:pt idx="32">
                  <c:v>70400.0</c:v>
                </c:pt>
                <c:pt idx="33">
                  <c:v>72600.0</c:v>
                </c:pt>
                <c:pt idx="34">
                  <c:v>74800.0</c:v>
                </c:pt>
                <c:pt idx="35">
                  <c:v>77000.0</c:v>
                </c:pt>
                <c:pt idx="36">
                  <c:v>79200.0</c:v>
                </c:pt>
                <c:pt idx="37">
                  <c:v>81400.0</c:v>
                </c:pt>
                <c:pt idx="38">
                  <c:v>83600.0</c:v>
                </c:pt>
                <c:pt idx="39">
                  <c:v>85800.0</c:v>
                </c:pt>
                <c:pt idx="40">
                  <c:v>88000.0</c:v>
                </c:pt>
                <c:pt idx="41">
                  <c:v>90200.0</c:v>
                </c:pt>
                <c:pt idx="42">
                  <c:v>92400.0</c:v>
                </c:pt>
                <c:pt idx="43">
                  <c:v>94600.0</c:v>
                </c:pt>
                <c:pt idx="44">
                  <c:v>96800.0</c:v>
                </c:pt>
                <c:pt idx="45">
                  <c:v>99000.0</c:v>
                </c:pt>
                <c:pt idx="46">
                  <c:v>101200.0</c:v>
                </c:pt>
                <c:pt idx="47">
                  <c:v>103400.0</c:v>
                </c:pt>
                <c:pt idx="48">
                  <c:v>105600.0</c:v>
                </c:pt>
                <c:pt idx="49">
                  <c:v>107800.0</c:v>
                </c:pt>
                <c:pt idx="50">
                  <c:v>110000.0</c:v>
                </c:pt>
                <c:pt idx="51">
                  <c:v>112200.0</c:v>
                </c:pt>
                <c:pt idx="52">
                  <c:v>114400.0</c:v>
                </c:pt>
                <c:pt idx="53">
                  <c:v>116600.0</c:v>
                </c:pt>
                <c:pt idx="54">
                  <c:v>118800.0</c:v>
                </c:pt>
                <c:pt idx="55">
                  <c:v>121000.0</c:v>
                </c:pt>
                <c:pt idx="56">
                  <c:v>123200.0</c:v>
                </c:pt>
                <c:pt idx="57">
                  <c:v>125400.0</c:v>
                </c:pt>
                <c:pt idx="58">
                  <c:v>127600.0</c:v>
                </c:pt>
                <c:pt idx="59">
                  <c:v>129800.0</c:v>
                </c:pt>
                <c:pt idx="60">
                  <c:v>132000.0</c:v>
                </c:pt>
                <c:pt idx="61">
                  <c:v>134200.0</c:v>
                </c:pt>
                <c:pt idx="62">
                  <c:v>136400.0</c:v>
                </c:pt>
                <c:pt idx="63">
                  <c:v>138600.0</c:v>
                </c:pt>
                <c:pt idx="64">
                  <c:v>140800.0</c:v>
                </c:pt>
                <c:pt idx="65">
                  <c:v>143000.0</c:v>
                </c:pt>
                <c:pt idx="66">
                  <c:v>145200.0</c:v>
                </c:pt>
                <c:pt idx="67">
                  <c:v>147400.0</c:v>
                </c:pt>
                <c:pt idx="68">
                  <c:v>149600.0</c:v>
                </c:pt>
                <c:pt idx="69">
                  <c:v>151800.0</c:v>
                </c:pt>
                <c:pt idx="70">
                  <c:v>154000.0</c:v>
                </c:pt>
                <c:pt idx="71">
                  <c:v>156200.0</c:v>
                </c:pt>
                <c:pt idx="72">
                  <c:v>158400.0</c:v>
                </c:pt>
                <c:pt idx="73">
                  <c:v>160600.0</c:v>
                </c:pt>
                <c:pt idx="74">
                  <c:v>162800.0</c:v>
                </c:pt>
                <c:pt idx="75">
                  <c:v>165000.0</c:v>
                </c:pt>
                <c:pt idx="76">
                  <c:v>167200.0</c:v>
                </c:pt>
                <c:pt idx="77">
                  <c:v>169400.0</c:v>
                </c:pt>
                <c:pt idx="78">
                  <c:v>171600.0</c:v>
                </c:pt>
                <c:pt idx="79">
                  <c:v>173800.0</c:v>
                </c:pt>
                <c:pt idx="80">
                  <c:v>176000.0</c:v>
                </c:pt>
                <c:pt idx="81">
                  <c:v>178200.0</c:v>
                </c:pt>
                <c:pt idx="82">
                  <c:v>180400.0</c:v>
                </c:pt>
                <c:pt idx="83">
                  <c:v>182600.0</c:v>
                </c:pt>
                <c:pt idx="84">
                  <c:v>184800.0</c:v>
                </c:pt>
                <c:pt idx="85">
                  <c:v>187000.0</c:v>
                </c:pt>
                <c:pt idx="86">
                  <c:v>189200.0</c:v>
                </c:pt>
                <c:pt idx="87">
                  <c:v>191400.0</c:v>
                </c:pt>
                <c:pt idx="88">
                  <c:v>193600.0</c:v>
                </c:pt>
                <c:pt idx="89">
                  <c:v>195800.0</c:v>
                </c:pt>
                <c:pt idx="90">
                  <c:v>198000.0</c:v>
                </c:pt>
                <c:pt idx="91">
                  <c:v>200200.0</c:v>
                </c:pt>
                <c:pt idx="92">
                  <c:v>202400.0</c:v>
                </c:pt>
                <c:pt idx="93">
                  <c:v>204600.0</c:v>
                </c:pt>
                <c:pt idx="94">
                  <c:v>206800.0</c:v>
                </c:pt>
                <c:pt idx="95">
                  <c:v>209000.0</c:v>
                </c:pt>
                <c:pt idx="96">
                  <c:v>211200.0</c:v>
                </c:pt>
                <c:pt idx="97">
                  <c:v>213400.0</c:v>
                </c:pt>
                <c:pt idx="98">
                  <c:v>215600.0</c:v>
                </c:pt>
                <c:pt idx="99">
                  <c:v>217800.0</c:v>
                </c:pt>
                <c:pt idx="100">
                  <c:v>220000.0</c:v>
                </c:pt>
              </c:numCache>
            </c:numRef>
          </c:xVal>
          <c:yVal>
            <c:numRef>
              <c:f>'Graph Maker'!$D$6:$D$106</c:f>
              <c:numCache>
                <c:formatCode>General</c:formatCode>
                <c:ptCount val="101"/>
                <c:pt idx="0">
                  <c:v>0.0</c:v>
                </c:pt>
                <c:pt idx="1">
                  <c:v>3.8603922E-5</c:v>
                </c:pt>
                <c:pt idx="2">
                  <c:v>7.7113388E-5</c:v>
                </c:pt>
                <c:pt idx="3">
                  <c:v>0.00011552864</c:v>
                </c:pt>
                <c:pt idx="4">
                  <c:v>0.0001538499</c:v>
                </c:pt>
                <c:pt idx="5">
                  <c:v>0.0001920774</c:v>
                </c:pt>
                <c:pt idx="6">
                  <c:v>0.00023021137</c:v>
                </c:pt>
                <c:pt idx="7">
                  <c:v>0.00026825204</c:v>
                </c:pt>
                <c:pt idx="8">
                  <c:v>0.00030619963</c:v>
                </c:pt>
                <c:pt idx="9">
                  <c:v>0.00034405438</c:v>
                </c:pt>
                <c:pt idx="10">
                  <c:v>0.00038181651</c:v>
                </c:pt>
                <c:pt idx="11">
                  <c:v>0.00041948626</c:v>
                </c:pt>
                <c:pt idx="12">
                  <c:v>0.00045706383</c:v>
                </c:pt>
                <c:pt idx="13">
                  <c:v>0.00049454947</c:v>
                </c:pt>
                <c:pt idx="14">
                  <c:v>0.00053194339</c:v>
                </c:pt>
                <c:pt idx="15">
                  <c:v>0.00056924583</c:v>
                </c:pt>
                <c:pt idx="16">
                  <c:v>0.00060645699</c:v>
                </c:pt>
                <c:pt idx="17">
                  <c:v>0.00064357712</c:v>
                </c:pt>
                <c:pt idx="18">
                  <c:v>0.00068060642</c:v>
                </c:pt>
                <c:pt idx="19">
                  <c:v>0.00071754513</c:v>
                </c:pt>
                <c:pt idx="20">
                  <c:v>0.00075439346</c:v>
                </c:pt>
                <c:pt idx="21">
                  <c:v>0.00079115163</c:v>
                </c:pt>
                <c:pt idx="22">
                  <c:v>0.00082781987</c:v>
                </c:pt>
                <c:pt idx="23">
                  <c:v>0.0008643984</c:v>
                </c:pt>
                <c:pt idx="24">
                  <c:v>0.00090088743</c:v>
                </c:pt>
                <c:pt idx="25">
                  <c:v>0.00093728719</c:v>
                </c:pt>
                <c:pt idx="26">
                  <c:v>0.00097359788</c:v>
                </c:pt>
                <c:pt idx="27">
                  <c:v>0.0010098197</c:v>
                </c:pt>
                <c:pt idx="28">
                  <c:v>0.001045953</c:v>
                </c:pt>
                <c:pt idx="29">
                  <c:v>0.0010819978</c:v>
                </c:pt>
                <c:pt idx="30">
                  <c:v>0.0011179544</c:v>
                </c:pt>
                <c:pt idx="31">
                  <c:v>0.0011538231</c:v>
                </c:pt>
                <c:pt idx="32">
                  <c:v>0.001189604</c:v>
                </c:pt>
                <c:pt idx="33">
                  <c:v>0.0012252974</c:v>
                </c:pt>
                <c:pt idx="34">
                  <c:v>0.0012609034</c:v>
                </c:pt>
                <c:pt idx="35">
                  <c:v>0.0012964223</c:v>
                </c:pt>
                <c:pt idx="36">
                  <c:v>0.0013318544</c:v>
                </c:pt>
                <c:pt idx="37">
                  <c:v>0.0013671997</c:v>
                </c:pt>
                <c:pt idx="38">
                  <c:v>0.0014024585</c:v>
                </c:pt>
                <c:pt idx="39">
                  <c:v>0.0014376311</c:v>
                </c:pt>
                <c:pt idx="40">
                  <c:v>0.0014727177</c:v>
                </c:pt>
                <c:pt idx="41">
                  <c:v>0.0015077183</c:v>
                </c:pt>
                <c:pt idx="42">
                  <c:v>0.0015426334</c:v>
                </c:pt>
                <c:pt idx="43">
                  <c:v>0.001577463</c:v>
                </c:pt>
                <c:pt idx="44">
                  <c:v>0.0016122074</c:v>
                </c:pt>
                <c:pt idx="45">
                  <c:v>0.0016468668</c:v>
                </c:pt>
                <c:pt idx="46">
                  <c:v>0.0016814414</c:v>
                </c:pt>
                <c:pt idx="47">
                  <c:v>0.0017159314</c:v>
                </c:pt>
                <c:pt idx="48">
                  <c:v>0.0017503371</c:v>
                </c:pt>
                <c:pt idx="49">
                  <c:v>0.0017846585</c:v>
                </c:pt>
                <c:pt idx="50">
                  <c:v>0.001818896</c:v>
                </c:pt>
                <c:pt idx="51">
                  <c:v>0.0018530497</c:v>
                </c:pt>
                <c:pt idx="52">
                  <c:v>0.0018871198</c:v>
                </c:pt>
                <c:pt idx="53">
                  <c:v>0.0019211066</c:v>
                </c:pt>
                <c:pt idx="54">
                  <c:v>0.0019550102</c:v>
                </c:pt>
                <c:pt idx="55">
                  <c:v>0.0019888309</c:v>
                </c:pt>
                <c:pt idx="56">
                  <c:v>0.0020225689</c:v>
                </c:pt>
                <c:pt idx="57">
                  <c:v>0.0020562242</c:v>
                </c:pt>
                <c:pt idx="58">
                  <c:v>0.0020897973</c:v>
                </c:pt>
                <c:pt idx="59">
                  <c:v>0.0021232882</c:v>
                </c:pt>
                <c:pt idx="60">
                  <c:v>0.0021566972</c:v>
                </c:pt>
                <c:pt idx="61">
                  <c:v>0.0021900244</c:v>
                </c:pt>
                <c:pt idx="62">
                  <c:v>0.0022232701</c:v>
                </c:pt>
                <c:pt idx="63">
                  <c:v>0.0022564344</c:v>
                </c:pt>
                <c:pt idx="64">
                  <c:v>0.0022895176</c:v>
                </c:pt>
                <c:pt idx="65">
                  <c:v>0.0023225199</c:v>
                </c:pt>
                <c:pt idx="66">
                  <c:v>0.0023554414</c:v>
                </c:pt>
                <c:pt idx="67">
                  <c:v>0.0023882823</c:v>
                </c:pt>
                <c:pt idx="68">
                  <c:v>0.0024210429</c:v>
                </c:pt>
                <c:pt idx="69">
                  <c:v>0.0024537234</c:v>
                </c:pt>
                <c:pt idx="70">
                  <c:v>0.0024863239</c:v>
                </c:pt>
                <c:pt idx="71">
                  <c:v>0.0025188447</c:v>
                </c:pt>
                <c:pt idx="72">
                  <c:v>0.0025512858</c:v>
                </c:pt>
                <c:pt idx="73">
                  <c:v>0.0025836476</c:v>
                </c:pt>
                <c:pt idx="74">
                  <c:v>0.0026159302</c:v>
                </c:pt>
                <c:pt idx="75">
                  <c:v>0.0026481339</c:v>
                </c:pt>
                <c:pt idx="76">
                  <c:v>0.0026802587</c:v>
                </c:pt>
                <c:pt idx="77">
                  <c:v>0.002712305</c:v>
                </c:pt>
                <c:pt idx="78">
                  <c:v>0.0027442728</c:v>
                </c:pt>
                <c:pt idx="79">
                  <c:v>0.0027761625</c:v>
                </c:pt>
                <c:pt idx="80">
                  <c:v>0.0028079741</c:v>
                </c:pt>
                <c:pt idx="81">
                  <c:v>0.0028397078</c:v>
                </c:pt>
                <c:pt idx="82">
                  <c:v>0.002871364</c:v>
                </c:pt>
                <c:pt idx="83">
                  <c:v>0.0029029426</c:v>
                </c:pt>
                <c:pt idx="84">
                  <c:v>0.0029344441</c:v>
                </c:pt>
                <c:pt idx="85">
                  <c:v>0.0029658684</c:v>
                </c:pt>
                <c:pt idx="86">
                  <c:v>0.0029972159</c:v>
                </c:pt>
                <c:pt idx="87">
                  <c:v>0.0030284866</c:v>
                </c:pt>
                <c:pt idx="88">
                  <c:v>0.0030596809</c:v>
                </c:pt>
                <c:pt idx="89">
                  <c:v>0.0030907988</c:v>
                </c:pt>
                <c:pt idx="90">
                  <c:v>0.0031218406</c:v>
                </c:pt>
                <c:pt idx="91">
                  <c:v>0.0031528065</c:v>
                </c:pt>
                <c:pt idx="92">
                  <c:v>0.0031836966</c:v>
                </c:pt>
                <c:pt idx="93">
                  <c:v>0.0032145111</c:v>
                </c:pt>
                <c:pt idx="94">
                  <c:v>0.0032452502</c:v>
                </c:pt>
                <c:pt idx="95">
                  <c:v>0.0032759141</c:v>
                </c:pt>
                <c:pt idx="96">
                  <c:v>0.003306503</c:v>
                </c:pt>
                <c:pt idx="97">
                  <c:v>0.003337017</c:v>
                </c:pt>
                <c:pt idx="98">
                  <c:v>0.0033674564</c:v>
                </c:pt>
                <c:pt idx="99">
                  <c:v>0.0033978213</c:v>
                </c:pt>
                <c:pt idx="100">
                  <c:v>0.003428112</c:v>
                </c:pt>
              </c:numCache>
            </c:numRef>
          </c:yVal>
          <c:smooth val="0"/>
          <c:extLst xmlns:c16r2="http://schemas.microsoft.com/office/drawing/2015/06/chart">
            <c:ext xmlns:c16="http://schemas.microsoft.com/office/drawing/2014/chart" uri="{C3380CC4-5D6E-409C-BE32-E72D297353CC}">
              <c16:uniqueId val="{00000001-149D-FD4E-AA86-9D0B1394C837}"/>
            </c:ext>
          </c:extLst>
        </c:ser>
        <c:ser>
          <c:idx val="0"/>
          <c:order val="2"/>
          <c:tx>
            <c:v>Cage Catalysed</c:v>
          </c:tx>
          <c:spPr>
            <a:ln w="25400" cap="rnd">
              <a:noFill/>
              <a:round/>
            </a:ln>
            <a:effectLst/>
          </c:spPr>
          <c:marker>
            <c:symbol val="circle"/>
            <c:size val="5"/>
            <c:spPr>
              <a:solidFill>
                <a:schemeClr val="accent2"/>
              </a:solidFill>
              <a:ln w="9525">
                <a:solidFill>
                  <a:schemeClr val="accent2"/>
                </a:solidFill>
              </a:ln>
              <a:effectLst/>
            </c:spPr>
          </c:marker>
          <c:xVal>
            <c:numRef>
              <c:f>'Graph Maker'!$E$6:$E$106</c:f>
              <c:numCache>
                <c:formatCode>General</c:formatCode>
                <c:ptCount val="101"/>
                <c:pt idx="0">
                  <c:v>3314.0</c:v>
                </c:pt>
                <c:pt idx="1">
                  <c:v>11714.0</c:v>
                </c:pt>
                <c:pt idx="2">
                  <c:v>17724.0</c:v>
                </c:pt>
                <c:pt idx="3">
                  <c:v>24850.0</c:v>
                </c:pt>
                <c:pt idx="4">
                  <c:v>31995.0</c:v>
                </c:pt>
                <c:pt idx="5">
                  <c:v>39238.0</c:v>
                </c:pt>
                <c:pt idx="6">
                  <c:v>46426.0</c:v>
                </c:pt>
                <c:pt idx="7">
                  <c:v>53589.0</c:v>
                </c:pt>
                <c:pt idx="8">
                  <c:v>60839.0</c:v>
                </c:pt>
                <c:pt idx="9">
                  <c:v>68000.0</c:v>
                </c:pt>
                <c:pt idx="10">
                  <c:v>75211.0</c:v>
                </c:pt>
                <c:pt idx="11">
                  <c:v>82368.0</c:v>
                </c:pt>
                <c:pt idx="12">
                  <c:v>89614.0</c:v>
                </c:pt>
                <c:pt idx="13">
                  <c:v>96823.0</c:v>
                </c:pt>
                <c:pt idx="14">
                  <c:v>104057.0</c:v>
                </c:pt>
                <c:pt idx="15">
                  <c:v>111277.0</c:v>
                </c:pt>
                <c:pt idx="16">
                  <c:v>118458.0</c:v>
                </c:pt>
                <c:pt idx="17">
                  <c:v>125601.0</c:v>
                </c:pt>
                <c:pt idx="18">
                  <c:v>132828.0</c:v>
                </c:pt>
                <c:pt idx="19">
                  <c:v>140052.0</c:v>
                </c:pt>
                <c:pt idx="20">
                  <c:v>147198.0</c:v>
                </c:pt>
                <c:pt idx="21">
                  <c:v>154479.0</c:v>
                </c:pt>
                <c:pt idx="22">
                  <c:v>161620.0</c:v>
                </c:pt>
                <c:pt idx="23">
                  <c:v>168879.0</c:v>
                </c:pt>
                <c:pt idx="24">
                  <c:v>176037.0</c:v>
                </c:pt>
                <c:pt idx="25">
                  <c:v>183249.0</c:v>
                </c:pt>
                <c:pt idx="26">
                  <c:v>190452.0</c:v>
                </c:pt>
                <c:pt idx="27">
                  <c:v>197641.0</c:v>
                </c:pt>
                <c:pt idx="28">
                  <c:v>204801.0</c:v>
                </c:pt>
                <c:pt idx="29">
                  <c:v>212049.0</c:v>
                </c:pt>
                <c:pt idx="30">
                  <c:v>0.0</c:v>
                </c:pt>
                <c:pt idx="31">
                  <c:v>0.0</c:v>
                </c:pt>
                <c:pt idx="32">
                  <c:v>0.0</c:v>
                </c:pt>
                <c:pt idx="33">
                  <c:v>0.0</c:v>
                </c:pt>
                <c:pt idx="34">
                  <c:v>0.0</c:v>
                </c:pt>
                <c:pt idx="35">
                  <c:v>0.0</c:v>
                </c:pt>
                <c:pt idx="36">
                  <c:v>0.0</c:v>
                </c:pt>
                <c:pt idx="37">
                  <c:v>0.0</c:v>
                </c:pt>
                <c:pt idx="38">
                  <c:v>0.0</c:v>
                </c:pt>
                <c:pt idx="39">
                  <c:v>0.0</c:v>
                </c:pt>
                <c:pt idx="40">
                  <c:v>0.0</c:v>
                </c:pt>
                <c:pt idx="41">
                  <c:v>0.0</c:v>
                </c:pt>
                <c:pt idx="42">
                  <c:v>0.0</c:v>
                </c:pt>
                <c:pt idx="43">
                  <c:v>0.0</c:v>
                </c:pt>
                <c:pt idx="44">
                  <c:v>0.0</c:v>
                </c:pt>
                <c:pt idx="45">
                  <c:v>0.0</c:v>
                </c:pt>
                <c:pt idx="46">
                  <c:v>0.0</c:v>
                </c:pt>
                <c:pt idx="47">
                  <c:v>0.0</c:v>
                </c:pt>
                <c:pt idx="48">
                  <c:v>0.0</c:v>
                </c:pt>
                <c:pt idx="49">
                  <c:v>0.0</c:v>
                </c:pt>
                <c:pt idx="50">
                  <c:v>0.0</c:v>
                </c:pt>
                <c:pt idx="51">
                  <c:v>0.0</c:v>
                </c:pt>
                <c:pt idx="52">
                  <c:v>0.0</c:v>
                </c:pt>
                <c:pt idx="53">
                  <c:v>0.0</c:v>
                </c:pt>
                <c:pt idx="54">
                  <c:v>0.0</c:v>
                </c:pt>
                <c:pt idx="55">
                  <c:v>0.0</c:v>
                </c:pt>
                <c:pt idx="56">
                  <c:v>0.0</c:v>
                </c:pt>
                <c:pt idx="57">
                  <c:v>0.0</c:v>
                </c:pt>
                <c:pt idx="58">
                  <c:v>0.0</c:v>
                </c:pt>
                <c:pt idx="59">
                  <c:v>0.0</c:v>
                </c:pt>
                <c:pt idx="60">
                  <c:v>0.0</c:v>
                </c:pt>
                <c:pt idx="61">
                  <c:v>0.0</c:v>
                </c:pt>
                <c:pt idx="62">
                  <c:v>0.0</c:v>
                </c:pt>
                <c:pt idx="63">
                  <c:v>0.0</c:v>
                </c:pt>
                <c:pt idx="64">
                  <c:v>0.0</c:v>
                </c:pt>
                <c:pt idx="65">
                  <c:v>0.0</c:v>
                </c:pt>
                <c:pt idx="66">
                  <c:v>0.0</c:v>
                </c:pt>
                <c:pt idx="67">
                  <c:v>0.0</c:v>
                </c:pt>
                <c:pt idx="68">
                  <c:v>0.0</c:v>
                </c:pt>
                <c:pt idx="69">
                  <c:v>0.0</c:v>
                </c:pt>
                <c:pt idx="70">
                  <c:v>0.0</c:v>
                </c:pt>
                <c:pt idx="71">
                  <c:v>0.0</c:v>
                </c:pt>
                <c:pt idx="72">
                  <c:v>0.0</c:v>
                </c:pt>
                <c:pt idx="73">
                  <c:v>0.0</c:v>
                </c:pt>
                <c:pt idx="74">
                  <c:v>0.0</c:v>
                </c:pt>
                <c:pt idx="75">
                  <c:v>0.0</c:v>
                </c:pt>
                <c:pt idx="76">
                  <c:v>0.0</c:v>
                </c:pt>
                <c:pt idx="77">
                  <c:v>0.0</c:v>
                </c:pt>
                <c:pt idx="78">
                  <c:v>0.0</c:v>
                </c:pt>
                <c:pt idx="79">
                  <c:v>0.0</c:v>
                </c:pt>
                <c:pt idx="80">
                  <c:v>0.0</c:v>
                </c:pt>
                <c:pt idx="81">
                  <c:v>0.0</c:v>
                </c:pt>
                <c:pt idx="82">
                  <c:v>0.0</c:v>
                </c:pt>
                <c:pt idx="83">
                  <c:v>0.0</c:v>
                </c:pt>
                <c:pt idx="84">
                  <c:v>0.0</c:v>
                </c:pt>
                <c:pt idx="85">
                  <c:v>0.0</c:v>
                </c:pt>
                <c:pt idx="86">
                  <c:v>0.0</c:v>
                </c:pt>
                <c:pt idx="87">
                  <c:v>0.0</c:v>
                </c:pt>
                <c:pt idx="88">
                  <c:v>0.0</c:v>
                </c:pt>
                <c:pt idx="89">
                  <c:v>0.0</c:v>
                </c:pt>
                <c:pt idx="90">
                  <c:v>0.0</c:v>
                </c:pt>
                <c:pt idx="91">
                  <c:v>0.0</c:v>
                </c:pt>
                <c:pt idx="92">
                  <c:v>0.0</c:v>
                </c:pt>
                <c:pt idx="93">
                  <c:v>0.0</c:v>
                </c:pt>
                <c:pt idx="94">
                  <c:v>0.0</c:v>
                </c:pt>
                <c:pt idx="95">
                  <c:v>0.0</c:v>
                </c:pt>
                <c:pt idx="96">
                  <c:v>0.0</c:v>
                </c:pt>
                <c:pt idx="97">
                  <c:v>0.0</c:v>
                </c:pt>
                <c:pt idx="98">
                  <c:v>0.0</c:v>
                </c:pt>
                <c:pt idx="99">
                  <c:v>0.0</c:v>
                </c:pt>
                <c:pt idx="100">
                  <c:v>0.0</c:v>
                </c:pt>
              </c:numCache>
            </c:numRef>
          </c:xVal>
          <c:yVal>
            <c:numRef>
              <c:f>'Graph Maker'!$F$6:$F$106</c:f>
              <c:numCache>
                <c:formatCode>General</c:formatCode>
                <c:ptCount val="101"/>
                <c:pt idx="0">
                  <c:v>0.000470666</c:v>
                </c:pt>
                <c:pt idx="1">
                  <c:v>0.002001144</c:v>
                </c:pt>
                <c:pt idx="2">
                  <c:v>0.002340932</c:v>
                </c:pt>
                <c:pt idx="3">
                  <c:v>0.003550109</c:v>
                </c:pt>
                <c:pt idx="4">
                  <c:v>0.004458498</c:v>
                </c:pt>
                <c:pt idx="5">
                  <c:v>0.004744469</c:v>
                </c:pt>
                <c:pt idx="6">
                  <c:v>0.005919393</c:v>
                </c:pt>
                <c:pt idx="7">
                  <c:v>0.006588733</c:v>
                </c:pt>
                <c:pt idx="8">
                  <c:v>0.007446505</c:v>
                </c:pt>
                <c:pt idx="9">
                  <c:v>0.008131291</c:v>
                </c:pt>
                <c:pt idx="10">
                  <c:v>0.008824088</c:v>
                </c:pt>
                <c:pt idx="11">
                  <c:v>0.009867351</c:v>
                </c:pt>
                <c:pt idx="12">
                  <c:v>0.009939533</c:v>
                </c:pt>
                <c:pt idx="13">
                  <c:v>0.010717379</c:v>
                </c:pt>
                <c:pt idx="14">
                  <c:v>0.01071878</c:v>
                </c:pt>
                <c:pt idx="15">
                  <c:v>0.011459743</c:v>
                </c:pt>
                <c:pt idx="16">
                  <c:v>0.011959696</c:v>
                </c:pt>
                <c:pt idx="17">
                  <c:v>0.012320549</c:v>
                </c:pt>
                <c:pt idx="18">
                  <c:v>0.012567799</c:v>
                </c:pt>
                <c:pt idx="19">
                  <c:v>0.012671102</c:v>
                </c:pt>
                <c:pt idx="20">
                  <c:v>0.012796235</c:v>
                </c:pt>
                <c:pt idx="21">
                  <c:v>0.01327267</c:v>
                </c:pt>
                <c:pt idx="22">
                  <c:v>0.013407909</c:v>
                </c:pt>
                <c:pt idx="23">
                  <c:v>0.01357641</c:v>
                </c:pt>
                <c:pt idx="24">
                  <c:v>0.014065479</c:v>
                </c:pt>
                <c:pt idx="25">
                  <c:v>0.014330442</c:v>
                </c:pt>
                <c:pt idx="26">
                  <c:v>0.014106784</c:v>
                </c:pt>
                <c:pt idx="27">
                  <c:v>0.014227178</c:v>
                </c:pt>
                <c:pt idx="28">
                  <c:v>0.014363169</c:v>
                </c:pt>
                <c:pt idx="29">
                  <c:v>0.014521152</c:v>
                </c:pt>
                <c:pt idx="30">
                  <c:v>0.0</c:v>
                </c:pt>
                <c:pt idx="31">
                  <c:v>0.0</c:v>
                </c:pt>
                <c:pt idx="32">
                  <c:v>0.0</c:v>
                </c:pt>
                <c:pt idx="33">
                  <c:v>0.0</c:v>
                </c:pt>
                <c:pt idx="34">
                  <c:v>0.0</c:v>
                </c:pt>
                <c:pt idx="35">
                  <c:v>0.0</c:v>
                </c:pt>
                <c:pt idx="36">
                  <c:v>0.0</c:v>
                </c:pt>
                <c:pt idx="37">
                  <c:v>0.0</c:v>
                </c:pt>
                <c:pt idx="38">
                  <c:v>0.0</c:v>
                </c:pt>
                <c:pt idx="39">
                  <c:v>0.0</c:v>
                </c:pt>
                <c:pt idx="40">
                  <c:v>0.0</c:v>
                </c:pt>
                <c:pt idx="41">
                  <c:v>0.0</c:v>
                </c:pt>
                <c:pt idx="42">
                  <c:v>0.0</c:v>
                </c:pt>
                <c:pt idx="43">
                  <c:v>0.0</c:v>
                </c:pt>
                <c:pt idx="44">
                  <c:v>0.0</c:v>
                </c:pt>
                <c:pt idx="45">
                  <c:v>0.0</c:v>
                </c:pt>
                <c:pt idx="46">
                  <c:v>0.0</c:v>
                </c:pt>
                <c:pt idx="47">
                  <c:v>0.0</c:v>
                </c:pt>
                <c:pt idx="48">
                  <c:v>0.0</c:v>
                </c:pt>
                <c:pt idx="49">
                  <c:v>0.0</c:v>
                </c:pt>
                <c:pt idx="50">
                  <c:v>0.0</c:v>
                </c:pt>
                <c:pt idx="51">
                  <c:v>0.0</c:v>
                </c:pt>
                <c:pt idx="52">
                  <c:v>0.0</c:v>
                </c:pt>
                <c:pt idx="53">
                  <c:v>0.0</c:v>
                </c:pt>
                <c:pt idx="54">
                  <c:v>0.0</c:v>
                </c:pt>
                <c:pt idx="55">
                  <c:v>0.0</c:v>
                </c:pt>
                <c:pt idx="56">
                  <c:v>0.0</c:v>
                </c:pt>
                <c:pt idx="57">
                  <c:v>0.0</c:v>
                </c:pt>
                <c:pt idx="58">
                  <c:v>0.0</c:v>
                </c:pt>
                <c:pt idx="59">
                  <c:v>0.0</c:v>
                </c:pt>
                <c:pt idx="60">
                  <c:v>0.0</c:v>
                </c:pt>
                <c:pt idx="61">
                  <c:v>0.0</c:v>
                </c:pt>
                <c:pt idx="62">
                  <c:v>0.0</c:v>
                </c:pt>
                <c:pt idx="63">
                  <c:v>0.0</c:v>
                </c:pt>
                <c:pt idx="64">
                  <c:v>0.0</c:v>
                </c:pt>
                <c:pt idx="65">
                  <c:v>0.0</c:v>
                </c:pt>
                <c:pt idx="66">
                  <c:v>0.0</c:v>
                </c:pt>
                <c:pt idx="67">
                  <c:v>0.0</c:v>
                </c:pt>
                <c:pt idx="68">
                  <c:v>0.0</c:v>
                </c:pt>
                <c:pt idx="69">
                  <c:v>0.0</c:v>
                </c:pt>
                <c:pt idx="70">
                  <c:v>0.0</c:v>
                </c:pt>
                <c:pt idx="71">
                  <c:v>0.0</c:v>
                </c:pt>
                <c:pt idx="72">
                  <c:v>0.0</c:v>
                </c:pt>
                <c:pt idx="73">
                  <c:v>0.0</c:v>
                </c:pt>
                <c:pt idx="74">
                  <c:v>0.0</c:v>
                </c:pt>
                <c:pt idx="75">
                  <c:v>0.0</c:v>
                </c:pt>
                <c:pt idx="76">
                  <c:v>0.0</c:v>
                </c:pt>
                <c:pt idx="77">
                  <c:v>0.0</c:v>
                </c:pt>
                <c:pt idx="78">
                  <c:v>0.0</c:v>
                </c:pt>
                <c:pt idx="79">
                  <c:v>0.0</c:v>
                </c:pt>
                <c:pt idx="80">
                  <c:v>0.0</c:v>
                </c:pt>
                <c:pt idx="81">
                  <c:v>0.0</c:v>
                </c:pt>
                <c:pt idx="82">
                  <c:v>0.0</c:v>
                </c:pt>
                <c:pt idx="83">
                  <c:v>0.0</c:v>
                </c:pt>
                <c:pt idx="84">
                  <c:v>0.0</c:v>
                </c:pt>
                <c:pt idx="85">
                  <c:v>0.0</c:v>
                </c:pt>
                <c:pt idx="86">
                  <c:v>0.0</c:v>
                </c:pt>
                <c:pt idx="87">
                  <c:v>0.0</c:v>
                </c:pt>
                <c:pt idx="88">
                  <c:v>0.0</c:v>
                </c:pt>
                <c:pt idx="89">
                  <c:v>0.0</c:v>
                </c:pt>
                <c:pt idx="90">
                  <c:v>0.0</c:v>
                </c:pt>
                <c:pt idx="91">
                  <c:v>0.0</c:v>
                </c:pt>
                <c:pt idx="92">
                  <c:v>0.0</c:v>
                </c:pt>
                <c:pt idx="93">
                  <c:v>0.0</c:v>
                </c:pt>
                <c:pt idx="94">
                  <c:v>0.0</c:v>
                </c:pt>
                <c:pt idx="95">
                  <c:v>0.0</c:v>
                </c:pt>
                <c:pt idx="96">
                  <c:v>0.0</c:v>
                </c:pt>
                <c:pt idx="97">
                  <c:v>0.0</c:v>
                </c:pt>
                <c:pt idx="98">
                  <c:v>0.0</c:v>
                </c:pt>
                <c:pt idx="99">
                  <c:v>0.0</c:v>
                </c:pt>
                <c:pt idx="100">
                  <c:v>0.0</c:v>
                </c:pt>
              </c:numCache>
            </c:numRef>
          </c:yVal>
          <c:smooth val="0"/>
          <c:extLst xmlns:c16r2="http://schemas.microsoft.com/office/drawing/2015/06/chart">
            <c:ext xmlns:c16="http://schemas.microsoft.com/office/drawing/2014/chart" uri="{C3380CC4-5D6E-409C-BE32-E72D297353CC}">
              <c16:uniqueId val="{00000002-149D-FD4E-AA86-9D0B1394C837}"/>
            </c:ext>
          </c:extLst>
        </c:ser>
        <c:ser>
          <c:idx val="1"/>
          <c:order val="3"/>
          <c:tx>
            <c:v>fitline cage</c:v>
          </c:tx>
          <c:spPr>
            <a:ln w="25400" cap="rnd">
              <a:solidFill>
                <a:schemeClr val="accent2"/>
              </a:solidFill>
              <a:round/>
            </a:ln>
            <a:effectLst/>
          </c:spPr>
          <c:marker>
            <c:symbol val="none"/>
          </c:marker>
          <c:xVal>
            <c:numRef>
              <c:f>'Graph Maker'!$G$6:$G$106</c:f>
              <c:numCache>
                <c:formatCode>General</c:formatCode>
                <c:ptCount val="101"/>
                <c:pt idx="0">
                  <c:v>0.0</c:v>
                </c:pt>
                <c:pt idx="1">
                  <c:v>2200.0</c:v>
                </c:pt>
                <c:pt idx="2">
                  <c:v>4400.0</c:v>
                </c:pt>
                <c:pt idx="3">
                  <c:v>6600.0</c:v>
                </c:pt>
                <c:pt idx="4">
                  <c:v>8800.0</c:v>
                </c:pt>
                <c:pt idx="5">
                  <c:v>11000.0</c:v>
                </c:pt>
                <c:pt idx="6">
                  <c:v>13200.0</c:v>
                </c:pt>
                <c:pt idx="7">
                  <c:v>15400.0</c:v>
                </c:pt>
                <c:pt idx="8">
                  <c:v>17600.0</c:v>
                </c:pt>
                <c:pt idx="9">
                  <c:v>19800.0</c:v>
                </c:pt>
                <c:pt idx="10">
                  <c:v>22000.0</c:v>
                </c:pt>
                <c:pt idx="11">
                  <c:v>24200.0</c:v>
                </c:pt>
                <c:pt idx="12">
                  <c:v>26400.0</c:v>
                </c:pt>
                <c:pt idx="13">
                  <c:v>28600.0</c:v>
                </c:pt>
                <c:pt idx="14">
                  <c:v>30800.0</c:v>
                </c:pt>
                <c:pt idx="15">
                  <c:v>33000.0</c:v>
                </c:pt>
                <c:pt idx="16">
                  <c:v>35200.0</c:v>
                </c:pt>
                <c:pt idx="17">
                  <c:v>37400.0</c:v>
                </c:pt>
                <c:pt idx="18">
                  <c:v>39600.0</c:v>
                </c:pt>
                <c:pt idx="19">
                  <c:v>41800.0</c:v>
                </c:pt>
                <c:pt idx="20">
                  <c:v>44000.0</c:v>
                </c:pt>
                <c:pt idx="21">
                  <c:v>46200.0</c:v>
                </c:pt>
                <c:pt idx="22">
                  <c:v>48400.0</c:v>
                </c:pt>
                <c:pt idx="23">
                  <c:v>50600.0</c:v>
                </c:pt>
                <c:pt idx="24">
                  <c:v>52800.0</c:v>
                </c:pt>
                <c:pt idx="25">
                  <c:v>55000.0</c:v>
                </c:pt>
                <c:pt idx="26">
                  <c:v>57200.0</c:v>
                </c:pt>
                <c:pt idx="27">
                  <c:v>59400.0</c:v>
                </c:pt>
                <c:pt idx="28">
                  <c:v>61600.0</c:v>
                </c:pt>
                <c:pt idx="29">
                  <c:v>63800.0</c:v>
                </c:pt>
                <c:pt idx="30">
                  <c:v>66000.0</c:v>
                </c:pt>
                <c:pt idx="31">
                  <c:v>68200.0</c:v>
                </c:pt>
                <c:pt idx="32">
                  <c:v>70400.0</c:v>
                </c:pt>
                <c:pt idx="33">
                  <c:v>72600.0</c:v>
                </c:pt>
                <c:pt idx="34">
                  <c:v>74800.0</c:v>
                </c:pt>
                <c:pt idx="35">
                  <c:v>77000.0</c:v>
                </c:pt>
                <c:pt idx="36">
                  <c:v>79200.0</c:v>
                </c:pt>
                <c:pt idx="37">
                  <c:v>81400.0</c:v>
                </c:pt>
                <c:pt idx="38">
                  <c:v>83600.0</c:v>
                </c:pt>
                <c:pt idx="39">
                  <c:v>85800.0</c:v>
                </c:pt>
                <c:pt idx="40">
                  <c:v>88000.0</c:v>
                </c:pt>
                <c:pt idx="41">
                  <c:v>90200.0</c:v>
                </c:pt>
                <c:pt idx="42">
                  <c:v>92400.0</c:v>
                </c:pt>
                <c:pt idx="43">
                  <c:v>94600.0</c:v>
                </c:pt>
                <c:pt idx="44">
                  <c:v>96800.0</c:v>
                </c:pt>
                <c:pt idx="45">
                  <c:v>99000.0</c:v>
                </c:pt>
                <c:pt idx="46">
                  <c:v>101200.0</c:v>
                </c:pt>
                <c:pt idx="47">
                  <c:v>103400.0</c:v>
                </c:pt>
                <c:pt idx="48">
                  <c:v>105600.0</c:v>
                </c:pt>
                <c:pt idx="49">
                  <c:v>107800.0</c:v>
                </c:pt>
                <c:pt idx="50">
                  <c:v>110000.0</c:v>
                </c:pt>
                <c:pt idx="51">
                  <c:v>112200.0</c:v>
                </c:pt>
                <c:pt idx="52">
                  <c:v>114400.0</c:v>
                </c:pt>
                <c:pt idx="53">
                  <c:v>116600.0</c:v>
                </c:pt>
                <c:pt idx="54">
                  <c:v>118800.0</c:v>
                </c:pt>
                <c:pt idx="55">
                  <c:v>121000.0</c:v>
                </c:pt>
                <c:pt idx="56">
                  <c:v>123200.0</c:v>
                </c:pt>
                <c:pt idx="57">
                  <c:v>125400.0</c:v>
                </c:pt>
                <c:pt idx="58">
                  <c:v>127600.0</c:v>
                </c:pt>
                <c:pt idx="59">
                  <c:v>129800.0</c:v>
                </c:pt>
                <c:pt idx="60">
                  <c:v>132000.0</c:v>
                </c:pt>
                <c:pt idx="61">
                  <c:v>134200.0</c:v>
                </c:pt>
                <c:pt idx="62">
                  <c:v>136400.0</c:v>
                </c:pt>
                <c:pt idx="63">
                  <c:v>138600.0</c:v>
                </c:pt>
                <c:pt idx="64">
                  <c:v>140800.0</c:v>
                </c:pt>
                <c:pt idx="65">
                  <c:v>143000.0</c:v>
                </c:pt>
                <c:pt idx="66">
                  <c:v>145200.0</c:v>
                </c:pt>
                <c:pt idx="67">
                  <c:v>147400.0</c:v>
                </c:pt>
                <c:pt idx="68">
                  <c:v>149600.0</c:v>
                </c:pt>
                <c:pt idx="69">
                  <c:v>151800.0</c:v>
                </c:pt>
                <c:pt idx="70">
                  <c:v>154000.0</c:v>
                </c:pt>
                <c:pt idx="71">
                  <c:v>156200.0</c:v>
                </c:pt>
                <c:pt idx="72">
                  <c:v>158400.0</c:v>
                </c:pt>
                <c:pt idx="73">
                  <c:v>160600.0</c:v>
                </c:pt>
                <c:pt idx="74">
                  <c:v>162800.0</c:v>
                </c:pt>
                <c:pt idx="75">
                  <c:v>165000.0</c:v>
                </c:pt>
                <c:pt idx="76">
                  <c:v>167200.0</c:v>
                </c:pt>
                <c:pt idx="77">
                  <c:v>169400.0</c:v>
                </c:pt>
                <c:pt idx="78">
                  <c:v>171600.0</c:v>
                </c:pt>
                <c:pt idx="79">
                  <c:v>173800.0</c:v>
                </c:pt>
                <c:pt idx="80">
                  <c:v>176000.0</c:v>
                </c:pt>
                <c:pt idx="81">
                  <c:v>178200.0</c:v>
                </c:pt>
                <c:pt idx="82">
                  <c:v>180400.0</c:v>
                </c:pt>
                <c:pt idx="83">
                  <c:v>182600.0</c:v>
                </c:pt>
                <c:pt idx="84">
                  <c:v>184800.0</c:v>
                </c:pt>
                <c:pt idx="85">
                  <c:v>187000.0</c:v>
                </c:pt>
                <c:pt idx="86">
                  <c:v>189200.0</c:v>
                </c:pt>
                <c:pt idx="87">
                  <c:v>191400.0</c:v>
                </c:pt>
                <c:pt idx="88">
                  <c:v>193600.0</c:v>
                </c:pt>
                <c:pt idx="89">
                  <c:v>195800.0</c:v>
                </c:pt>
                <c:pt idx="90">
                  <c:v>198000.0</c:v>
                </c:pt>
                <c:pt idx="91">
                  <c:v>200200.0</c:v>
                </c:pt>
                <c:pt idx="92">
                  <c:v>202400.0</c:v>
                </c:pt>
                <c:pt idx="93">
                  <c:v>204600.0</c:v>
                </c:pt>
                <c:pt idx="94">
                  <c:v>206800.0</c:v>
                </c:pt>
                <c:pt idx="95">
                  <c:v>209000.0</c:v>
                </c:pt>
                <c:pt idx="96">
                  <c:v>211200.0</c:v>
                </c:pt>
                <c:pt idx="97">
                  <c:v>213400.0</c:v>
                </c:pt>
                <c:pt idx="98">
                  <c:v>215600.0</c:v>
                </c:pt>
                <c:pt idx="99">
                  <c:v>217800.0</c:v>
                </c:pt>
                <c:pt idx="100">
                  <c:v>220000.0</c:v>
                </c:pt>
              </c:numCache>
            </c:numRef>
          </c:xVal>
          <c:yVal>
            <c:numRef>
              <c:f>'Graph Maker'!$H$6:$H$106</c:f>
              <c:numCache>
                <c:formatCode>General</c:formatCode>
                <c:ptCount val="101"/>
                <c:pt idx="0">
                  <c:v>0.0</c:v>
                </c:pt>
                <c:pt idx="1">
                  <c:v>0.00036341181</c:v>
                </c:pt>
                <c:pt idx="2">
                  <c:v>0.00071969638</c:v>
                </c:pt>
                <c:pt idx="3">
                  <c:v>0.0010689463</c:v>
                </c:pt>
                <c:pt idx="4">
                  <c:v>0.0014112536</c:v>
                </c:pt>
                <c:pt idx="5">
                  <c:v>0.0017467111</c:v>
                </c:pt>
                <c:pt idx="6">
                  <c:v>0.0020754125</c:v>
                </c:pt>
                <c:pt idx="7">
                  <c:v>0.0023974506</c:v>
                </c:pt>
                <c:pt idx="8">
                  <c:v>0.0027129196</c:v>
                </c:pt>
                <c:pt idx="9">
                  <c:v>0.0030219135</c:v>
                </c:pt>
                <c:pt idx="10">
                  <c:v>0.0033245263</c:v>
                </c:pt>
                <c:pt idx="11">
                  <c:v>0.0036208522</c:v>
                </c:pt>
                <c:pt idx="12">
                  <c:v>0.0039109854</c:v>
                </c:pt>
                <c:pt idx="13">
                  <c:v>0.0041950201</c:v>
                </c:pt>
                <c:pt idx="14">
                  <c:v>0.0044730503</c:v>
                </c:pt>
                <c:pt idx="15">
                  <c:v>0.0047451699</c:v>
                </c:pt>
                <c:pt idx="16">
                  <c:v>0.0050114727</c:v>
                </c:pt>
                <c:pt idx="17">
                  <c:v>0.0052720523</c:v>
                </c:pt>
                <c:pt idx="18">
                  <c:v>0.0055270017</c:v>
                </c:pt>
                <c:pt idx="19">
                  <c:v>0.0057764139</c:v>
                </c:pt>
                <c:pt idx="20">
                  <c:v>0.0060203814</c:v>
                </c:pt>
                <c:pt idx="21">
                  <c:v>0.0062589962</c:v>
                </c:pt>
                <c:pt idx="22">
                  <c:v>0.00649235</c:v>
                </c:pt>
                <c:pt idx="23">
                  <c:v>0.0067205338</c:v>
                </c:pt>
                <c:pt idx="24">
                  <c:v>0.0069436381</c:v>
                </c:pt>
                <c:pt idx="25">
                  <c:v>0.0071617529</c:v>
                </c:pt>
                <c:pt idx="26">
                  <c:v>0.0073749675</c:v>
                </c:pt>
                <c:pt idx="27">
                  <c:v>0.0075833704</c:v>
                </c:pt>
                <c:pt idx="28">
                  <c:v>0.0077870498</c:v>
                </c:pt>
                <c:pt idx="29">
                  <c:v>0.0079860927</c:v>
                </c:pt>
                <c:pt idx="30">
                  <c:v>0.0081805855</c:v>
                </c:pt>
                <c:pt idx="31">
                  <c:v>0.0083706142</c:v>
                </c:pt>
                <c:pt idx="32">
                  <c:v>0.0085562632</c:v>
                </c:pt>
                <c:pt idx="33">
                  <c:v>0.0087376167</c:v>
                </c:pt>
                <c:pt idx="34">
                  <c:v>0.0089147577</c:v>
                </c:pt>
                <c:pt idx="35">
                  <c:v>0.0090877685</c:v>
                </c:pt>
                <c:pt idx="36">
                  <c:v>0.00925673</c:v>
                </c:pt>
                <c:pt idx="37">
                  <c:v>0.0094217231</c:v>
                </c:pt>
                <c:pt idx="38">
                  <c:v>0.009582827</c:v>
                </c:pt>
                <c:pt idx="39">
                  <c:v>0.00974012</c:v>
                </c:pt>
                <c:pt idx="40">
                  <c:v>0.0098936797</c:v>
                </c:pt>
                <c:pt idx="41">
                  <c:v>0.010043583</c:v>
                </c:pt>
                <c:pt idx="42">
                  <c:v>0.010189904</c:v>
                </c:pt>
                <c:pt idx="43">
                  <c:v>0.010332718</c:v>
                </c:pt>
                <c:pt idx="44">
                  <c:v>0.010472099</c:v>
                </c:pt>
                <c:pt idx="45">
                  <c:v>0.010608118</c:v>
                </c:pt>
                <c:pt idx="46">
                  <c:v>0.010740847</c:v>
                </c:pt>
                <c:pt idx="47">
                  <c:v>0.010870356</c:v>
                </c:pt>
                <c:pt idx="48">
                  <c:v>0.010996714</c:v>
                </c:pt>
                <c:pt idx="49">
                  <c:v>0.011119989</c:v>
                </c:pt>
                <c:pt idx="50">
                  <c:v>0.011240249</c:v>
                </c:pt>
                <c:pt idx="51">
                  <c:v>0.011357559</c:v>
                </c:pt>
                <c:pt idx="52">
                  <c:v>0.011471984</c:v>
                </c:pt>
                <c:pt idx="53">
                  <c:v>0.011583588</c:v>
                </c:pt>
                <c:pt idx="54">
                  <c:v>0.011692433</c:v>
                </c:pt>
                <c:pt idx="55">
                  <c:v>0.011798582</c:v>
                </c:pt>
                <c:pt idx="56">
                  <c:v>0.011902094</c:v>
                </c:pt>
                <c:pt idx="57">
                  <c:v>0.01200303</c:v>
                </c:pt>
                <c:pt idx="58">
                  <c:v>0.012101447</c:v>
                </c:pt>
                <c:pt idx="59">
                  <c:v>0.012197404</c:v>
                </c:pt>
                <c:pt idx="60">
                  <c:v>0.012290956</c:v>
                </c:pt>
                <c:pt idx="61">
                  <c:v>0.012382159</c:v>
                </c:pt>
                <c:pt idx="62">
                  <c:v>0.012471068</c:v>
                </c:pt>
                <c:pt idx="63">
                  <c:v>0.012557734</c:v>
                </c:pt>
                <c:pt idx="64">
                  <c:v>0.012642211</c:v>
                </c:pt>
                <c:pt idx="65">
                  <c:v>0.01272455</c:v>
                </c:pt>
                <c:pt idx="66">
                  <c:v>0.012804802</c:v>
                </c:pt>
                <c:pt idx="67">
                  <c:v>0.012883014</c:v>
                </c:pt>
                <c:pt idx="68">
                  <c:v>0.012959236</c:v>
                </c:pt>
                <c:pt idx="69">
                  <c:v>0.013033515</c:v>
                </c:pt>
                <c:pt idx="70">
                  <c:v>0.013105897</c:v>
                </c:pt>
                <c:pt idx="71">
                  <c:v>0.013176428</c:v>
                </c:pt>
                <c:pt idx="72">
                  <c:v>0.013245152</c:v>
                </c:pt>
                <c:pt idx="73">
                  <c:v>0.013312113</c:v>
                </c:pt>
                <c:pt idx="74">
                  <c:v>0.013377353</c:v>
                </c:pt>
                <c:pt idx="75">
                  <c:v>0.013440913</c:v>
                </c:pt>
                <c:pt idx="76">
                  <c:v>0.013502836</c:v>
                </c:pt>
                <c:pt idx="77">
                  <c:v>0.01356316</c:v>
                </c:pt>
                <c:pt idx="78">
                  <c:v>0.013621925</c:v>
                </c:pt>
                <c:pt idx="79">
                  <c:v>0.013679169</c:v>
                </c:pt>
                <c:pt idx="80">
                  <c:v>0.01373493</c:v>
                </c:pt>
                <c:pt idx="81">
                  <c:v>0.013789244</c:v>
                </c:pt>
                <c:pt idx="82">
                  <c:v>0.013842147</c:v>
                </c:pt>
                <c:pt idx="83">
                  <c:v>0.013893673</c:v>
                </c:pt>
                <c:pt idx="84">
                  <c:v>0.013943858</c:v>
                </c:pt>
                <c:pt idx="85">
                  <c:v>0.013992734</c:v>
                </c:pt>
                <c:pt idx="86">
                  <c:v>0.014040334</c:v>
                </c:pt>
                <c:pt idx="87">
                  <c:v>0.014086691</c:v>
                </c:pt>
                <c:pt idx="88">
                  <c:v>0.014131835</c:v>
                </c:pt>
                <c:pt idx="89">
                  <c:v>0.014175797</c:v>
                </c:pt>
                <c:pt idx="90">
                  <c:v>0.014218606</c:v>
                </c:pt>
                <c:pt idx="91">
                  <c:v>0.014260292</c:v>
                </c:pt>
                <c:pt idx="92">
                  <c:v>0.014300884</c:v>
                </c:pt>
                <c:pt idx="93">
                  <c:v>0.014340408</c:v>
                </c:pt>
                <c:pt idx="94">
                  <c:v>0.014378892</c:v>
                </c:pt>
                <c:pt idx="95">
                  <c:v>0.014416363</c:v>
                </c:pt>
                <c:pt idx="96">
                  <c:v>0.014452846</c:v>
                </c:pt>
                <c:pt idx="97">
                  <c:v>0.014488366</c:v>
                </c:pt>
                <c:pt idx="98">
                  <c:v>0.014522949</c:v>
                </c:pt>
                <c:pt idx="99">
                  <c:v>0.014556618</c:v>
                </c:pt>
                <c:pt idx="100">
                  <c:v>0.014589397</c:v>
                </c:pt>
              </c:numCache>
            </c:numRef>
          </c:yVal>
          <c:smooth val="0"/>
          <c:extLst xmlns:c16r2="http://schemas.microsoft.com/office/drawing/2015/06/chart">
            <c:ext xmlns:c16="http://schemas.microsoft.com/office/drawing/2014/chart" uri="{C3380CC4-5D6E-409C-BE32-E72D297353CC}">
              <c16:uniqueId val="{00000003-149D-FD4E-AA86-9D0B1394C837}"/>
            </c:ext>
          </c:extLst>
        </c:ser>
        <c:ser>
          <c:idx val="4"/>
          <c:order val="4"/>
          <c:tx>
            <c:v>Lowered Cage Concentration</c:v>
          </c:tx>
          <c:spPr>
            <a:ln w="25400" cap="rnd">
              <a:noFill/>
              <a:round/>
            </a:ln>
            <a:effectLst/>
          </c:spPr>
          <c:marker>
            <c:symbol val="circle"/>
            <c:size val="5"/>
            <c:spPr>
              <a:solidFill>
                <a:schemeClr val="accent4"/>
              </a:solidFill>
              <a:ln w="9525">
                <a:solidFill>
                  <a:schemeClr val="accent4"/>
                </a:solidFill>
              </a:ln>
              <a:effectLst/>
            </c:spPr>
          </c:marker>
          <c:xVal>
            <c:numRef>
              <c:f>'Graph Maker'!$O$6:$O$106</c:f>
              <c:numCache>
                <c:formatCode>General</c:formatCode>
                <c:ptCount val="101"/>
                <c:pt idx="0">
                  <c:v>4072.0</c:v>
                </c:pt>
                <c:pt idx="1">
                  <c:v>11195.0</c:v>
                </c:pt>
                <c:pt idx="2">
                  <c:v>18348.0</c:v>
                </c:pt>
                <c:pt idx="3">
                  <c:v>25564.0</c:v>
                </c:pt>
                <c:pt idx="4">
                  <c:v>32701.0</c:v>
                </c:pt>
                <c:pt idx="5">
                  <c:v>39986.0</c:v>
                </c:pt>
                <c:pt idx="6">
                  <c:v>47118.0</c:v>
                </c:pt>
                <c:pt idx="7">
                  <c:v>54339.0</c:v>
                </c:pt>
                <c:pt idx="8">
                  <c:v>61528.0</c:v>
                </c:pt>
                <c:pt idx="9">
                  <c:v>68738.0</c:v>
                </c:pt>
                <c:pt idx="10">
                  <c:v>75992.0</c:v>
                </c:pt>
                <c:pt idx="11">
                  <c:v>83168.0</c:v>
                </c:pt>
                <c:pt idx="12">
                  <c:v>90315.0</c:v>
                </c:pt>
                <c:pt idx="13">
                  <c:v>97567.0</c:v>
                </c:pt>
                <c:pt idx="14">
                  <c:v>104718.0</c:v>
                </c:pt>
                <c:pt idx="15">
                  <c:v>111902.0</c:v>
                </c:pt>
                <c:pt idx="16">
                  <c:v>119162.0</c:v>
                </c:pt>
                <c:pt idx="17">
                  <c:v>126349.0</c:v>
                </c:pt>
                <c:pt idx="18">
                  <c:v>133572.0</c:v>
                </c:pt>
                <c:pt idx="19">
                  <c:v>140742.0</c:v>
                </c:pt>
                <c:pt idx="20">
                  <c:v>147912.0</c:v>
                </c:pt>
                <c:pt idx="21">
                  <c:v>155166.0</c:v>
                </c:pt>
                <c:pt idx="22">
                  <c:v>162316.0</c:v>
                </c:pt>
                <c:pt idx="23">
                  <c:v>169535.0</c:v>
                </c:pt>
                <c:pt idx="24">
                  <c:v>176766.0</c:v>
                </c:pt>
                <c:pt idx="25">
                  <c:v>185863.0</c:v>
                </c:pt>
                <c:pt idx="26">
                  <c:v>192944.0</c:v>
                </c:pt>
                <c:pt idx="27">
                  <c:v>200272.0</c:v>
                </c:pt>
                <c:pt idx="28">
                  <c:v>207343.0</c:v>
                </c:pt>
                <c:pt idx="29">
                  <c:v>214641.0</c:v>
                </c:pt>
                <c:pt idx="30">
                  <c:v>221865.0</c:v>
                </c:pt>
                <c:pt idx="31">
                  <c:v>228993.0</c:v>
                </c:pt>
                <c:pt idx="32">
                  <c:v>236214.0</c:v>
                </c:pt>
                <c:pt idx="33">
                  <c:v>243402.0</c:v>
                </c:pt>
                <c:pt idx="34">
                  <c:v>250569.0</c:v>
                </c:pt>
                <c:pt idx="35">
                  <c:v>0.0</c:v>
                </c:pt>
                <c:pt idx="36">
                  <c:v>0.0</c:v>
                </c:pt>
                <c:pt idx="37">
                  <c:v>0.0</c:v>
                </c:pt>
                <c:pt idx="38">
                  <c:v>0.0</c:v>
                </c:pt>
                <c:pt idx="39">
                  <c:v>0.0</c:v>
                </c:pt>
                <c:pt idx="40">
                  <c:v>0.0</c:v>
                </c:pt>
                <c:pt idx="41">
                  <c:v>0.0</c:v>
                </c:pt>
                <c:pt idx="42">
                  <c:v>0.0</c:v>
                </c:pt>
                <c:pt idx="43">
                  <c:v>0.0</c:v>
                </c:pt>
                <c:pt idx="44">
                  <c:v>0.0</c:v>
                </c:pt>
                <c:pt idx="45">
                  <c:v>0.0</c:v>
                </c:pt>
                <c:pt idx="46">
                  <c:v>0.0</c:v>
                </c:pt>
                <c:pt idx="47">
                  <c:v>0.0</c:v>
                </c:pt>
                <c:pt idx="48">
                  <c:v>0.0</c:v>
                </c:pt>
                <c:pt idx="49">
                  <c:v>0.0</c:v>
                </c:pt>
                <c:pt idx="50">
                  <c:v>0.0</c:v>
                </c:pt>
                <c:pt idx="51">
                  <c:v>0.0</c:v>
                </c:pt>
                <c:pt idx="52">
                  <c:v>0.0</c:v>
                </c:pt>
                <c:pt idx="53">
                  <c:v>0.0</c:v>
                </c:pt>
                <c:pt idx="54">
                  <c:v>0.0</c:v>
                </c:pt>
                <c:pt idx="55">
                  <c:v>0.0</c:v>
                </c:pt>
                <c:pt idx="56">
                  <c:v>0.0</c:v>
                </c:pt>
                <c:pt idx="57">
                  <c:v>0.0</c:v>
                </c:pt>
                <c:pt idx="58">
                  <c:v>0.0</c:v>
                </c:pt>
                <c:pt idx="59">
                  <c:v>0.0</c:v>
                </c:pt>
                <c:pt idx="60">
                  <c:v>0.0</c:v>
                </c:pt>
                <c:pt idx="61">
                  <c:v>0.0</c:v>
                </c:pt>
                <c:pt idx="62">
                  <c:v>0.0</c:v>
                </c:pt>
                <c:pt idx="63">
                  <c:v>0.0</c:v>
                </c:pt>
                <c:pt idx="64">
                  <c:v>0.0</c:v>
                </c:pt>
                <c:pt idx="65">
                  <c:v>0.0</c:v>
                </c:pt>
                <c:pt idx="66">
                  <c:v>0.0</c:v>
                </c:pt>
                <c:pt idx="67">
                  <c:v>0.0</c:v>
                </c:pt>
                <c:pt idx="68">
                  <c:v>0.0</c:v>
                </c:pt>
                <c:pt idx="69">
                  <c:v>0.0</c:v>
                </c:pt>
                <c:pt idx="70">
                  <c:v>0.0</c:v>
                </c:pt>
                <c:pt idx="71">
                  <c:v>0.0</c:v>
                </c:pt>
                <c:pt idx="72">
                  <c:v>0.0</c:v>
                </c:pt>
                <c:pt idx="73">
                  <c:v>0.0</c:v>
                </c:pt>
                <c:pt idx="74">
                  <c:v>0.0</c:v>
                </c:pt>
                <c:pt idx="75">
                  <c:v>0.0</c:v>
                </c:pt>
                <c:pt idx="76">
                  <c:v>0.0</c:v>
                </c:pt>
                <c:pt idx="77">
                  <c:v>0.0</c:v>
                </c:pt>
                <c:pt idx="78">
                  <c:v>0.0</c:v>
                </c:pt>
                <c:pt idx="79">
                  <c:v>0.0</c:v>
                </c:pt>
                <c:pt idx="80">
                  <c:v>0.0</c:v>
                </c:pt>
                <c:pt idx="81">
                  <c:v>0.0</c:v>
                </c:pt>
                <c:pt idx="82">
                  <c:v>0.0</c:v>
                </c:pt>
                <c:pt idx="83">
                  <c:v>0.0</c:v>
                </c:pt>
                <c:pt idx="84">
                  <c:v>0.0</c:v>
                </c:pt>
                <c:pt idx="85">
                  <c:v>0.0</c:v>
                </c:pt>
                <c:pt idx="86">
                  <c:v>0.0</c:v>
                </c:pt>
                <c:pt idx="87">
                  <c:v>0.0</c:v>
                </c:pt>
                <c:pt idx="88">
                  <c:v>0.0</c:v>
                </c:pt>
                <c:pt idx="89">
                  <c:v>0.0</c:v>
                </c:pt>
                <c:pt idx="90">
                  <c:v>0.0</c:v>
                </c:pt>
                <c:pt idx="91">
                  <c:v>0.0</c:v>
                </c:pt>
                <c:pt idx="92">
                  <c:v>0.0</c:v>
                </c:pt>
                <c:pt idx="93">
                  <c:v>0.0</c:v>
                </c:pt>
                <c:pt idx="94">
                  <c:v>0.0</c:v>
                </c:pt>
                <c:pt idx="95">
                  <c:v>0.0</c:v>
                </c:pt>
                <c:pt idx="96">
                  <c:v>0.0</c:v>
                </c:pt>
                <c:pt idx="97">
                  <c:v>0.0</c:v>
                </c:pt>
                <c:pt idx="98">
                  <c:v>0.0</c:v>
                </c:pt>
                <c:pt idx="99">
                  <c:v>0.0</c:v>
                </c:pt>
                <c:pt idx="100">
                  <c:v>0.0</c:v>
                </c:pt>
              </c:numCache>
            </c:numRef>
          </c:xVal>
          <c:yVal>
            <c:numRef>
              <c:f>'Graph Maker'!$P$6:$P$106</c:f>
              <c:numCache>
                <c:formatCode>General</c:formatCode>
                <c:ptCount val="101"/>
                <c:pt idx="0">
                  <c:v>0.0</c:v>
                </c:pt>
                <c:pt idx="1">
                  <c:v>0.000731625</c:v>
                </c:pt>
                <c:pt idx="2">
                  <c:v>0.001369823</c:v>
                </c:pt>
                <c:pt idx="3">
                  <c:v>0.001720021</c:v>
                </c:pt>
                <c:pt idx="4">
                  <c:v>0.001803191</c:v>
                </c:pt>
                <c:pt idx="5">
                  <c:v>0.002572495</c:v>
                </c:pt>
                <c:pt idx="6">
                  <c:v>0.002569278</c:v>
                </c:pt>
                <c:pt idx="7">
                  <c:v>0.002911983</c:v>
                </c:pt>
                <c:pt idx="8">
                  <c:v>0.003411669</c:v>
                </c:pt>
                <c:pt idx="9">
                  <c:v>0.003824451</c:v>
                </c:pt>
                <c:pt idx="10">
                  <c:v>0.00407642</c:v>
                </c:pt>
                <c:pt idx="11">
                  <c:v>0.004137474</c:v>
                </c:pt>
                <c:pt idx="12">
                  <c:v>0.004624487</c:v>
                </c:pt>
                <c:pt idx="13">
                  <c:v>0.005121305</c:v>
                </c:pt>
                <c:pt idx="14">
                  <c:v>0.005313566</c:v>
                </c:pt>
                <c:pt idx="15">
                  <c:v>0.005675811</c:v>
                </c:pt>
                <c:pt idx="16">
                  <c:v>0.006020794</c:v>
                </c:pt>
                <c:pt idx="17">
                  <c:v>0.006426638</c:v>
                </c:pt>
                <c:pt idx="18">
                  <c:v>0.006646488</c:v>
                </c:pt>
                <c:pt idx="19">
                  <c:v>0.007180182</c:v>
                </c:pt>
                <c:pt idx="20">
                  <c:v>0.00726814</c:v>
                </c:pt>
                <c:pt idx="21">
                  <c:v>0.007426147</c:v>
                </c:pt>
                <c:pt idx="22">
                  <c:v>0.007962476</c:v>
                </c:pt>
                <c:pt idx="23">
                  <c:v>0.007949758</c:v>
                </c:pt>
                <c:pt idx="24">
                  <c:v>0.008329173</c:v>
                </c:pt>
                <c:pt idx="25">
                  <c:v>0.008494515</c:v>
                </c:pt>
                <c:pt idx="26">
                  <c:v>0.008928173</c:v>
                </c:pt>
                <c:pt idx="27">
                  <c:v>0.009058418</c:v>
                </c:pt>
                <c:pt idx="28">
                  <c:v>0.00895882</c:v>
                </c:pt>
                <c:pt idx="29">
                  <c:v>0.009160798</c:v>
                </c:pt>
                <c:pt idx="30">
                  <c:v>0.009486145</c:v>
                </c:pt>
                <c:pt idx="31">
                  <c:v>0.009494395</c:v>
                </c:pt>
                <c:pt idx="32">
                  <c:v>0.009960433</c:v>
                </c:pt>
                <c:pt idx="33">
                  <c:v>0.010223787</c:v>
                </c:pt>
                <c:pt idx="34">
                  <c:v>0.010332294</c:v>
                </c:pt>
                <c:pt idx="35">
                  <c:v>0.0</c:v>
                </c:pt>
                <c:pt idx="36">
                  <c:v>0.0</c:v>
                </c:pt>
                <c:pt idx="37">
                  <c:v>0.0</c:v>
                </c:pt>
                <c:pt idx="38">
                  <c:v>0.0</c:v>
                </c:pt>
                <c:pt idx="39">
                  <c:v>0.0</c:v>
                </c:pt>
                <c:pt idx="40">
                  <c:v>0.0</c:v>
                </c:pt>
                <c:pt idx="41">
                  <c:v>0.0</c:v>
                </c:pt>
                <c:pt idx="42">
                  <c:v>0.0</c:v>
                </c:pt>
                <c:pt idx="43">
                  <c:v>0.0</c:v>
                </c:pt>
                <c:pt idx="44">
                  <c:v>0.0</c:v>
                </c:pt>
                <c:pt idx="45">
                  <c:v>0.0</c:v>
                </c:pt>
                <c:pt idx="46">
                  <c:v>0.0</c:v>
                </c:pt>
                <c:pt idx="47">
                  <c:v>0.0</c:v>
                </c:pt>
                <c:pt idx="48">
                  <c:v>0.0</c:v>
                </c:pt>
                <c:pt idx="49">
                  <c:v>0.0</c:v>
                </c:pt>
                <c:pt idx="50">
                  <c:v>0.0</c:v>
                </c:pt>
                <c:pt idx="51">
                  <c:v>0.0</c:v>
                </c:pt>
                <c:pt idx="52">
                  <c:v>0.0</c:v>
                </c:pt>
                <c:pt idx="53">
                  <c:v>0.0</c:v>
                </c:pt>
                <c:pt idx="54">
                  <c:v>0.0</c:v>
                </c:pt>
                <c:pt idx="55">
                  <c:v>0.0</c:v>
                </c:pt>
                <c:pt idx="56">
                  <c:v>0.0</c:v>
                </c:pt>
                <c:pt idx="57">
                  <c:v>0.0</c:v>
                </c:pt>
                <c:pt idx="58">
                  <c:v>0.0</c:v>
                </c:pt>
                <c:pt idx="59">
                  <c:v>0.0</c:v>
                </c:pt>
                <c:pt idx="60">
                  <c:v>0.0</c:v>
                </c:pt>
                <c:pt idx="61">
                  <c:v>0.0</c:v>
                </c:pt>
                <c:pt idx="62">
                  <c:v>0.0</c:v>
                </c:pt>
                <c:pt idx="63">
                  <c:v>0.0</c:v>
                </c:pt>
                <c:pt idx="64">
                  <c:v>0.0</c:v>
                </c:pt>
                <c:pt idx="65">
                  <c:v>0.0</c:v>
                </c:pt>
                <c:pt idx="66">
                  <c:v>0.0</c:v>
                </c:pt>
                <c:pt idx="67">
                  <c:v>0.0</c:v>
                </c:pt>
                <c:pt idx="68">
                  <c:v>0.0</c:v>
                </c:pt>
                <c:pt idx="69">
                  <c:v>0.0</c:v>
                </c:pt>
                <c:pt idx="70">
                  <c:v>0.0</c:v>
                </c:pt>
                <c:pt idx="71">
                  <c:v>0.0</c:v>
                </c:pt>
                <c:pt idx="72">
                  <c:v>0.0</c:v>
                </c:pt>
                <c:pt idx="73">
                  <c:v>0.0</c:v>
                </c:pt>
                <c:pt idx="74">
                  <c:v>0.0</c:v>
                </c:pt>
                <c:pt idx="75">
                  <c:v>0.0</c:v>
                </c:pt>
                <c:pt idx="76">
                  <c:v>0.0</c:v>
                </c:pt>
                <c:pt idx="77">
                  <c:v>0.0</c:v>
                </c:pt>
                <c:pt idx="78">
                  <c:v>0.0</c:v>
                </c:pt>
                <c:pt idx="79">
                  <c:v>0.0</c:v>
                </c:pt>
                <c:pt idx="80">
                  <c:v>0.0</c:v>
                </c:pt>
                <c:pt idx="81">
                  <c:v>0.0</c:v>
                </c:pt>
                <c:pt idx="82">
                  <c:v>0.0</c:v>
                </c:pt>
                <c:pt idx="83">
                  <c:v>0.0</c:v>
                </c:pt>
                <c:pt idx="84">
                  <c:v>0.0</c:v>
                </c:pt>
                <c:pt idx="85">
                  <c:v>0.0</c:v>
                </c:pt>
                <c:pt idx="86">
                  <c:v>0.0</c:v>
                </c:pt>
                <c:pt idx="87">
                  <c:v>0.0</c:v>
                </c:pt>
                <c:pt idx="88">
                  <c:v>0.0</c:v>
                </c:pt>
                <c:pt idx="89">
                  <c:v>0.0</c:v>
                </c:pt>
                <c:pt idx="90">
                  <c:v>0.0</c:v>
                </c:pt>
                <c:pt idx="91">
                  <c:v>0.0</c:v>
                </c:pt>
                <c:pt idx="92">
                  <c:v>0.0</c:v>
                </c:pt>
                <c:pt idx="93">
                  <c:v>0.0</c:v>
                </c:pt>
                <c:pt idx="94">
                  <c:v>0.0</c:v>
                </c:pt>
                <c:pt idx="95">
                  <c:v>0.0</c:v>
                </c:pt>
                <c:pt idx="96">
                  <c:v>0.0</c:v>
                </c:pt>
                <c:pt idx="97">
                  <c:v>0.0</c:v>
                </c:pt>
                <c:pt idx="98">
                  <c:v>0.0</c:v>
                </c:pt>
                <c:pt idx="99">
                  <c:v>0.0</c:v>
                </c:pt>
                <c:pt idx="100">
                  <c:v>0.0</c:v>
                </c:pt>
              </c:numCache>
            </c:numRef>
          </c:yVal>
          <c:smooth val="0"/>
          <c:extLst xmlns:c16r2="http://schemas.microsoft.com/office/drawing/2015/06/chart">
            <c:ext xmlns:c16="http://schemas.microsoft.com/office/drawing/2014/chart" uri="{C3380CC4-5D6E-409C-BE32-E72D297353CC}">
              <c16:uniqueId val="{00000004-149D-FD4E-AA86-9D0B1394C837}"/>
            </c:ext>
          </c:extLst>
        </c:ser>
        <c:ser>
          <c:idx val="5"/>
          <c:order val="5"/>
          <c:tx>
            <c:v>fitlinelowerconc</c:v>
          </c:tx>
          <c:spPr>
            <a:ln w="25400" cap="rnd">
              <a:solidFill>
                <a:schemeClr val="accent4"/>
              </a:solidFill>
              <a:round/>
            </a:ln>
            <a:effectLst/>
          </c:spPr>
          <c:marker>
            <c:symbol val="none"/>
          </c:marker>
          <c:xVal>
            <c:numRef>
              <c:f>'Graph Maker'!$Q$6:$Q$106</c:f>
              <c:numCache>
                <c:formatCode>General</c:formatCode>
                <c:ptCount val="101"/>
                <c:pt idx="0">
                  <c:v>0.0</c:v>
                </c:pt>
                <c:pt idx="1">
                  <c:v>2600.0</c:v>
                </c:pt>
                <c:pt idx="2">
                  <c:v>5200.0</c:v>
                </c:pt>
                <c:pt idx="3">
                  <c:v>7800.0</c:v>
                </c:pt>
                <c:pt idx="4">
                  <c:v>10400.0</c:v>
                </c:pt>
                <c:pt idx="5">
                  <c:v>13000.0</c:v>
                </c:pt>
                <c:pt idx="6">
                  <c:v>15600.0</c:v>
                </c:pt>
                <c:pt idx="7">
                  <c:v>18200.0</c:v>
                </c:pt>
                <c:pt idx="8">
                  <c:v>20800.0</c:v>
                </c:pt>
                <c:pt idx="9">
                  <c:v>23400.0</c:v>
                </c:pt>
                <c:pt idx="10">
                  <c:v>26000.0</c:v>
                </c:pt>
                <c:pt idx="11">
                  <c:v>28600.0</c:v>
                </c:pt>
                <c:pt idx="12">
                  <c:v>31200.0</c:v>
                </c:pt>
                <c:pt idx="13">
                  <c:v>33800.0</c:v>
                </c:pt>
                <c:pt idx="14">
                  <c:v>36400.0</c:v>
                </c:pt>
                <c:pt idx="15">
                  <c:v>39000.0</c:v>
                </c:pt>
                <c:pt idx="16">
                  <c:v>41600.0</c:v>
                </c:pt>
                <c:pt idx="17">
                  <c:v>44200.0</c:v>
                </c:pt>
                <c:pt idx="18">
                  <c:v>46800.0</c:v>
                </c:pt>
                <c:pt idx="19">
                  <c:v>49400.0</c:v>
                </c:pt>
                <c:pt idx="20">
                  <c:v>52000.0</c:v>
                </c:pt>
                <c:pt idx="21">
                  <c:v>54600.0</c:v>
                </c:pt>
                <c:pt idx="22">
                  <c:v>57200.0</c:v>
                </c:pt>
                <c:pt idx="23">
                  <c:v>59800.0</c:v>
                </c:pt>
                <c:pt idx="24">
                  <c:v>62400.0</c:v>
                </c:pt>
                <c:pt idx="25">
                  <c:v>65000.0</c:v>
                </c:pt>
                <c:pt idx="26">
                  <c:v>67600.0</c:v>
                </c:pt>
                <c:pt idx="27">
                  <c:v>70200.0</c:v>
                </c:pt>
                <c:pt idx="28">
                  <c:v>72800.0</c:v>
                </c:pt>
                <c:pt idx="29">
                  <c:v>75400.0</c:v>
                </c:pt>
                <c:pt idx="30">
                  <c:v>78000.0</c:v>
                </c:pt>
                <c:pt idx="31">
                  <c:v>80600.0</c:v>
                </c:pt>
                <c:pt idx="32">
                  <c:v>83200.0</c:v>
                </c:pt>
                <c:pt idx="33">
                  <c:v>85800.0</c:v>
                </c:pt>
                <c:pt idx="34">
                  <c:v>88400.0</c:v>
                </c:pt>
                <c:pt idx="35">
                  <c:v>91000.0</c:v>
                </c:pt>
                <c:pt idx="36">
                  <c:v>93600.0</c:v>
                </c:pt>
                <c:pt idx="37">
                  <c:v>96200.0</c:v>
                </c:pt>
                <c:pt idx="38">
                  <c:v>98800.0</c:v>
                </c:pt>
                <c:pt idx="39">
                  <c:v>101400.0</c:v>
                </c:pt>
                <c:pt idx="40">
                  <c:v>104000.0</c:v>
                </c:pt>
                <c:pt idx="41">
                  <c:v>106600.0</c:v>
                </c:pt>
                <c:pt idx="42">
                  <c:v>109200.0</c:v>
                </c:pt>
                <c:pt idx="43">
                  <c:v>111800.0</c:v>
                </c:pt>
                <c:pt idx="44">
                  <c:v>114400.0</c:v>
                </c:pt>
                <c:pt idx="45">
                  <c:v>117000.0</c:v>
                </c:pt>
                <c:pt idx="46">
                  <c:v>119600.0</c:v>
                </c:pt>
                <c:pt idx="47">
                  <c:v>122200.0</c:v>
                </c:pt>
                <c:pt idx="48">
                  <c:v>124800.0</c:v>
                </c:pt>
                <c:pt idx="49">
                  <c:v>127400.0</c:v>
                </c:pt>
                <c:pt idx="50">
                  <c:v>130000.0</c:v>
                </c:pt>
                <c:pt idx="51">
                  <c:v>132600.0</c:v>
                </c:pt>
                <c:pt idx="52">
                  <c:v>135200.0</c:v>
                </c:pt>
                <c:pt idx="53">
                  <c:v>137800.0</c:v>
                </c:pt>
                <c:pt idx="54">
                  <c:v>140400.0</c:v>
                </c:pt>
                <c:pt idx="55">
                  <c:v>143000.0</c:v>
                </c:pt>
                <c:pt idx="56">
                  <c:v>145600.0</c:v>
                </c:pt>
                <c:pt idx="57">
                  <c:v>148200.0</c:v>
                </c:pt>
                <c:pt idx="58">
                  <c:v>150800.0</c:v>
                </c:pt>
                <c:pt idx="59">
                  <c:v>153400.0</c:v>
                </c:pt>
                <c:pt idx="60">
                  <c:v>156000.0</c:v>
                </c:pt>
                <c:pt idx="61">
                  <c:v>158600.0</c:v>
                </c:pt>
                <c:pt idx="62">
                  <c:v>161200.0</c:v>
                </c:pt>
                <c:pt idx="63">
                  <c:v>163800.0</c:v>
                </c:pt>
                <c:pt idx="64">
                  <c:v>166400.0</c:v>
                </c:pt>
                <c:pt idx="65">
                  <c:v>169000.0</c:v>
                </c:pt>
                <c:pt idx="66">
                  <c:v>171600.0</c:v>
                </c:pt>
                <c:pt idx="67">
                  <c:v>174200.0</c:v>
                </c:pt>
                <c:pt idx="68">
                  <c:v>176800.0</c:v>
                </c:pt>
                <c:pt idx="69">
                  <c:v>179400.0</c:v>
                </c:pt>
                <c:pt idx="70">
                  <c:v>182000.0</c:v>
                </c:pt>
                <c:pt idx="71">
                  <c:v>184600.0</c:v>
                </c:pt>
                <c:pt idx="72">
                  <c:v>187200.0</c:v>
                </c:pt>
                <c:pt idx="73">
                  <c:v>189800.0</c:v>
                </c:pt>
                <c:pt idx="74">
                  <c:v>192400.0</c:v>
                </c:pt>
                <c:pt idx="75">
                  <c:v>195000.0</c:v>
                </c:pt>
                <c:pt idx="76">
                  <c:v>197600.0</c:v>
                </c:pt>
                <c:pt idx="77">
                  <c:v>200200.0</c:v>
                </c:pt>
                <c:pt idx="78">
                  <c:v>202800.0</c:v>
                </c:pt>
                <c:pt idx="79">
                  <c:v>205400.0</c:v>
                </c:pt>
                <c:pt idx="80">
                  <c:v>208000.0</c:v>
                </c:pt>
                <c:pt idx="81">
                  <c:v>210600.0</c:v>
                </c:pt>
                <c:pt idx="82">
                  <c:v>213200.0</c:v>
                </c:pt>
                <c:pt idx="83">
                  <c:v>215800.0</c:v>
                </c:pt>
                <c:pt idx="84">
                  <c:v>218400.0</c:v>
                </c:pt>
                <c:pt idx="85">
                  <c:v>221000.0</c:v>
                </c:pt>
                <c:pt idx="86">
                  <c:v>223600.0</c:v>
                </c:pt>
                <c:pt idx="87">
                  <c:v>226200.0</c:v>
                </c:pt>
                <c:pt idx="88">
                  <c:v>228800.0</c:v>
                </c:pt>
                <c:pt idx="89">
                  <c:v>231400.0</c:v>
                </c:pt>
                <c:pt idx="90">
                  <c:v>234000.0</c:v>
                </c:pt>
                <c:pt idx="91">
                  <c:v>236600.0</c:v>
                </c:pt>
                <c:pt idx="92">
                  <c:v>239200.0</c:v>
                </c:pt>
                <c:pt idx="93">
                  <c:v>241800.0</c:v>
                </c:pt>
                <c:pt idx="94">
                  <c:v>244400.0</c:v>
                </c:pt>
                <c:pt idx="95">
                  <c:v>247000.0</c:v>
                </c:pt>
                <c:pt idx="96">
                  <c:v>249600.0</c:v>
                </c:pt>
                <c:pt idx="97">
                  <c:v>252200.0</c:v>
                </c:pt>
                <c:pt idx="98">
                  <c:v>254800.0</c:v>
                </c:pt>
                <c:pt idx="99">
                  <c:v>257400.0</c:v>
                </c:pt>
                <c:pt idx="100">
                  <c:v>260000.0</c:v>
                </c:pt>
              </c:numCache>
            </c:numRef>
          </c:xVal>
          <c:yVal>
            <c:numRef>
              <c:f>'Graph Maker'!$R$6:$R$106</c:f>
              <c:numCache>
                <c:formatCode>General</c:formatCode>
                <c:ptCount val="101"/>
                <c:pt idx="0">
                  <c:v>0.0</c:v>
                </c:pt>
                <c:pt idx="1">
                  <c:v>0.00016583822</c:v>
                </c:pt>
                <c:pt idx="2">
                  <c:v>0.00033004592</c:v>
                </c:pt>
                <c:pt idx="3">
                  <c:v>0.00049263663</c:v>
                </c:pt>
                <c:pt idx="4">
                  <c:v>0.00065362375</c:v>
                </c:pt>
                <c:pt idx="5">
                  <c:v>0.00081302058</c:v>
                </c:pt>
                <c:pt idx="6">
                  <c:v>0.00097084033</c:v>
                </c:pt>
                <c:pt idx="7">
                  <c:v>0.0011270962</c:v>
                </c:pt>
                <c:pt idx="8">
                  <c:v>0.0012818012</c:v>
                </c:pt>
                <c:pt idx="9">
                  <c:v>0.0014349684</c:v>
                </c:pt>
                <c:pt idx="10">
                  <c:v>0.0015866109</c:v>
                </c:pt>
                <c:pt idx="11">
                  <c:v>0.0017367413</c:v>
                </c:pt>
                <c:pt idx="12">
                  <c:v>0.0018853726</c:v>
                </c:pt>
                <c:pt idx="13">
                  <c:v>0.0020325175</c:v>
                </c:pt>
                <c:pt idx="14">
                  <c:v>0.0021781886</c:v>
                </c:pt>
                <c:pt idx="15">
                  <c:v>0.0023223986</c:v>
                </c:pt>
                <c:pt idx="16">
                  <c:v>0.00246516</c:v>
                </c:pt>
                <c:pt idx="17">
                  <c:v>0.0026064852</c:v>
                </c:pt>
                <c:pt idx="18">
                  <c:v>0.0027463866</c:v>
                </c:pt>
                <c:pt idx="19">
                  <c:v>0.0028848765</c:v>
                </c:pt>
                <c:pt idx="20">
                  <c:v>0.0030219671</c:v>
                </c:pt>
                <c:pt idx="21">
                  <c:v>0.0031576707</c:v>
                </c:pt>
                <c:pt idx="22">
                  <c:v>0.0032919993</c:v>
                </c:pt>
                <c:pt idx="23">
                  <c:v>0.0034249648</c:v>
                </c:pt>
                <c:pt idx="24">
                  <c:v>0.0035565794</c:v>
                </c:pt>
                <c:pt idx="25">
                  <c:v>0.0036868548</c:v>
                </c:pt>
                <c:pt idx="26">
                  <c:v>0.0038158029</c:v>
                </c:pt>
                <c:pt idx="27">
                  <c:v>0.0039434353</c:v>
                </c:pt>
                <c:pt idx="28">
                  <c:v>0.0040697637</c:v>
                </c:pt>
                <c:pt idx="29">
                  <c:v>0.0041947998</c:v>
                </c:pt>
                <c:pt idx="30">
                  <c:v>0.004318555</c:v>
                </c:pt>
                <c:pt idx="31">
                  <c:v>0.0044410408</c:v>
                </c:pt>
                <c:pt idx="32">
                  <c:v>0.0045622685</c:v>
                </c:pt>
                <c:pt idx="33">
                  <c:v>0.0046822494</c:v>
                </c:pt>
                <c:pt idx="34">
                  <c:v>0.0048009948</c:v>
                </c:pt>
                <c:pt idx="35">
                  <c:v>0.0049185158</c:v>
                </c:pt>
                <c:pt idx="36">
                  <c:v>0.0050348235</c:v>
                </c:pt>
                <c:pt idx="37">
                  <c:v>0.0051499288</c:v>
                </c:pt>
                <c:pt idx="38">
                  <c:v>0.0052638428</c:v>
                </c:pt>
                <c:pt idx="39">
                  <c:v>0.0053765762</c:v>
                </c:pt>
                <c:pt idx="40">
                  <c:v>0.0054881398</c:v>
                </c:pt>
                <c:pt idx="41">
                  <c:v>0.0055985445</c:v>
                </c:pt>
                <c:pt idx="42">
                  <c:v>0.0057078007</c:v>
                </c:pt>
                <c:pt idx="43">
                  <c:v>0.0058159191</c:v>
                </c:pt>
                <c:pt idx="44">
                  <c:v>0.0059229102</c:v>
                </c:pt>
                <c:pt idx="45">
                  <c:v>0.0060287844</c:v>
                </c:pt>
                <c:pt idx="46">
                  <c:v>0.006133552</c:v>
                </c:pt>
                <c:pt idx="47">
                  <c:v>0.0062372234</c:v>
                </c:pt>
                <c:pt idx="48">
                  <c:v>0.0063398087</c:v>
                </c:pt>
                <c:pt idx="49">
                  <c:v>0.006441318</c:v>
                </c:pt>
                <c:pt idx="50">
                  <c:v>0.0065417616</c:v>
                </c:pt>
                <c:pt idx="51">
                  <c:v>0.0066411492</c:v>
                </c:pt>
                <c:pt idx="52">
                  <c:v>0.0067394909</c:v>
                </c:pt>
                <c:pt idx="53">
                  <c:v>0.0068367965</c:v>
                </c:pt>
                <c:pt idx="54">
                  <c:v>0.0069330759</c:v>
                </c:pt>
                <c:pt idx="55">
                  <c:v>0.0070283386</c:v>
                </c:pt>
                <c:pt idx="56">
                  <c:v>0.0071225943</c:v>
                </c:pt>
                <c:pt idx="57">
                  <c:v>0.0072158526</c:v>
                </c:pt>
                <c:pt idx="58">
                  <c:v>0.007308123</c:v>
                </c:pt>
                <c:pt idx="59">
                  <c:v>0.0073994149</c:v>
                </c:pt>
                <c:pt idx="60">
                  <c:v>0.0074897377</c:v>
                </c:pt>
                <c:pt idx="61">
                  <c:v>0.0075791007</c:v>
                </c:pt>
                <c:pt idx="62">
                  <c:v>0.0076675131</c:v>
                </c:pt>
                <c:pt idx="63">
                  <c:v>0.0077549839</c:v>
                </c:pt>
                <c:pt idx="64">
                  <c:v>0.0078415224</c:v>
                </c:pt>
                <c:pt idx="65">
                  <c:v>0.0079271375</c:v>
                </c:pt>
                <c:pt idx="66">
                  <c:v>0.0080118381</c:v>
                </c:pt>
                <c:pt idx="67">
                  <c:v>0.0080956332</c:v>
                </c:pt>
                <c:pt idx="68">
                  <c:v>0.0081785314</c:v>
                </c:pt>
                <c:pt idx="69">
                  <c:v>0.0082605416</c:v>
                </c:pt>
                <c:pt idx="70">
                  <c:v>0.0083416724</c:v>
                </c:pt>
                <c:pt idx="71">
                  <c:v>0.0084219324</c:v>
                </c:pt>
                <c:pt idx="72">
                  <c:v>0.0085013302</c:v>
                </c:pt>
                <c:pt idx="73">
                  <c:v>0.0085798741</c:v>
                </c:pt>
                <c:pt idx="74">
                  <c:v>0.0086575726</c:v>
                </c:pt>
                <c:pt idx="75">
                  <c:v>0.0087344341</c:v>
                </c:pt>
                <c:pt idx="76">
                  <c:v>0.0088104667</c:v>
                </c:pt>
                <c:pt idx="77">
                  <c:v>0.0088856786</c:v>
                </c:pt>
                <c:pt idx="78">
                  <c:v>0.0089600781</c:v>
                </c:pt>
                <c:pt idx="79">
                  <c:v>0.0090336731</c:v>
                </c:pt>
                <c:pt idx="80">
                  <c:v>0.0091064716</c:v>
                </c:pt>
                <c:pt idx="81">
                  <c:v>0.0091784817</c:v>
                </c:pt>
                <c:pt idx="82">
                  <c:v>0.009249711</c:v>
                </c:pt>
                <c:pt idx="83">
                  <c:v>0.0093201675</c:v>
                </c:pt>
                <c:pt idx="84">
                  <c:v>0.0093898589</c:v>
                </c:pt>
                <c:pt idx="85">
                  <c:v>0.0094587928</c:v>
                </c:pt>
                <c:pt idx="86">
                  <c:v>0.0095269768</c:v>
                </c:pt>
                <c:pt idx="87">
                  <c:v>0.0095944186</c:v>
                </c:pt>
                <c:pt idx="88">
                  <c:v>0.0096611255</c:v>
                </c:pt>
                <c:pt idx="89">
                  <c:v>0.009727105</c:v>
                </c:pt>
                <c:pt idx="90">
                  <c:v>0.0097923644</c:v>
                </c:pt>
                <c:pt idx="91">
                  <c:v>0.0098569109</c:v>
                </c:pt>
                <c:pt idx="92">
                  <c:v>0.0099207519</c:v>
                </c:pt>
                <c:pt idx="93">
                  <c:v>0.0099838946</c:v>
                </c:pt>
                <c:pt idx="94">
                  <c:v>0.010046346</c:v>
                </c:pt>
                <c:pt idx="95">
                  <c:v>0.010108113</c:v>
                </c:pt>
                <c:pt idx="96">
                  <c:v>0.010169203</c:v>
                </c:pt>
                <c:pt idx="97">
                  <c:v>0.010229622</c:v>
                </c:pt>
                <c:pt idx="98">
                  <c:v>0.010289378</c:v>
                </c:pt>
                <c:pt idx="99">
                  <c:v>0.010348478</c:v>
                </c:pt>
                <c:pt idx="100">
                  <c:v>0.010406927</c:v>
                </c:pt>
              </c:numCache>
            </c:numRef>
          </c:yVal>
          <c:smooth val="0"/>
          <c:extLst xmlns:c16r2="http://schemas.microsoft.com/office/drawing/2015/06/chart">
            <c:ext xmlns:c16="http://schemas.microsoft.com/office/drawing/2014/chart" uri="{C3380CC4-5D6E-409C-BE32-E72D297353CC}">
              <c16:uniqueId val="{00000005-149D-FD4E-AA86-9D0B1394C837}"/>
            </c:ext>
          </c:extLst>
        </c:ser>
        <c:dLbls>
          <c:showLegendKey val="0"/>
          <c:showVal val="0"/>
          <c:showCatName val="0"/>
          <c:showSerName val="0"/>
          <c:showPercent val="0"/>
          <c:showBubbleSize val="0"/>
        </c:dLbls>
        <c:axId val="-1901495328"/>
        <c:axId val="-1901491936"/>
      </c:scatterChart>
      <c:valAx>
        <c:axId val="-1901495328"/>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GB" sz="1400" b="1" dirty="0">
                    <a:solidFill>
                      <a:schemeClr val="tx1"/>
                    </a:solidFill>
                  </a:rPr>
                  <a:t>Time (s</a:t>
                </a:r>
                <a:r>
                  <a:rPr lang="en-GB" b="1" dirty="0">
                    <a:solidFill>
                      <a:schemeClr val="tx1"/>
                    </a:solidFill>
                  </a:rPr>
                  <a:t>)</a:t>
                </a:r>
              </a:p>
            </c:rich>
          </c:tx>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0.0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901491936"/>
        <c:crosses val="autoZero"/>
        <c:crossBetween val="midCat"/>
      </c:valAx>
      <c:valAx>
        <c:axId val="-1901491936"/>
        <c:scaling>
          <c:orientation val="minMax"/>
        </c:scaling>
        <c:delete val="0"/>
        <c:axPos val="l"/>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GB" sz="1800" b="1" i="0" baseline="0" dirty="0" err="1" smtClean="0">
                    <a:solidFill>
                      <a:schemeClr val="tx1"/>
                    </a:solidFill>
                    <a:effectLst/>
                  </a:rPr>
                  <a:t>hyrdolysis</a:t>
                </a:r>
                <a:r>
                  <a:rPr lang="en-GB" sz="1800" b="1" i="0" baseline="0" dirty="0" smtClean="0">
                    <a:solidFill>
                      <a:schemeClr val="tx1"/>
                    </a:solidFill>
                    <a:effectLst/>
                  </a:rPr>
                  <a:t> </a:t>
                </a:r>
                <a:r>
                  <a:rPr lang="en-GB" sz="1800" b="1" i="0" baseline="0" dirty="0">
                    <a:solidFill>
                      <a:schemeClr val="tx1"/>
                    </a:solidFill>
                    <a:effectLst/>
                  </a:rPr>
                  <a:t>product (M)</a:t>
                </a:r>
                <a:endParaRPr lang="en-GB" sz="1800" b="1" dirty="0">
                  <a:solidFill>
                    <a:schemeClr val="tx1"/>
                  </a:solidFill>
                  <a:effectLst/>
                </a:endParaRPr>
              </a:p>
            </c:rich>
          </c:tx>
          <c:layout>
            <c:manualLayout>
              <c:xMode val="edge"/>
              <c:yMode val="edge"/>
              <c:x val="0.0108641030701551"/>
              <c:y val="0.102478009699735"/>
            </c:manualLayout>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0.0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901495328"/>
        <c:crosses val="autoZero"/>
        <c:crossBetween val="midCat"/>
      </c:valAx>
      <c:spPr>
        <a:noFill/>
        <a:ln>
          <a:noFill/>
        </a:ln>
        <a:effectLst/>
      </c:spPr>
    </c:plotArea>
    <c:plotVisOnly val="1"/>
    <c:dispBlanksAs val="gap"/>
    <c:showDLblsOverMax val="0"/>
  </c:chart>
  <c:spPr>
    <a:solidFill>
      <a:schemeClr val="bg1"/>
    </a:solidFill>
    <a:ln w="9525" cap="flat" cmpd="sng" algn="ctr">
      <a:noFill/>
      <a:round/>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3" Type="http://schemas.openxmlformats.org/officeDocument/2006/relationships/image" Target="../media/image29.emf"/><Relationship Id="rId4" Type="http://schemas.openxmlformats.org/officeDocument/2006/relationships/image" Target="../media/image30.emf"/><Relationship Id="rId5" Type="http://schemas.openxmlformats.org/officeDocument/2006/relationships/image" Target="../media/image31.emf"/><Relationship Id="rId6" Type="http://schemas.openxmlformats.org/officeDocument/2006/relationships/image" Target="../media/image32.emf"/><Relationship Id="rId1" Type="http://schemas.openxmlformats.org/officeDocument/2006/relationships/image" Target="../media/image27.emf"/><Relationship Id="rId2" Type="http://schemas.openxmlformats.org/officeDocument/2006/relationships/image" Target="../media/image28.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4.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4.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4.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7.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34.emf"/><Relationship Id="rId2" Type="http://schemas.openxmlformats.org/officeDocument/2006/relationships/image" Target="../media/image39.emf"/><Relationship Id="rId3" Type="http://schemas.openxmlformats.org/officeDocument/2006/relationships/image" Target="../media/image40.e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34.emf"/><Relationship Id="rId4" Type="http://schemas.openxmlformats.org/officeDocument/2006/relationships/image" Target="../media/image27.emf"/><Relationship Id="rId1" Type="http://schemas.openxmlformats.org/officeDocument/2006/relationships/image" Target="../media/image39.emf"/><Relationship Id="rId2" Type="http://schemas.openxmlformats.org/officeDocument/2006/relationships/image" Target="../media/image40.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47.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47.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DDB915A-A4EA-3F4D-9B70-1DBE541B3849}" type="datetimeFigureOut">
              <a:rPr lang="en-US" smtClean="0"/>
              <a:pPr/>
              <a:t>12/2/19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998BC1C-7098-2B41-A022-06C0C32C4C39}" type="slidenum">
              <a:rPr lang="en-US" smtClean="0"/>
              <a:pPr/>
              <a:t>‹#›</a:t>
            </a:fld>
            <a:endParaRPr lang="en-US"/>
          </a:p>
        </p:txBody>
      </p:sp>
    </p:spTree>
    <p:extLst>
      <p:ext uri="{BB962C8B-B14F-4D97-AF65-F5344CB8AC3E}">
        <p14:creationId xmlns:p14="http://schemas.microsoft.com/office/powerpoint/2010/main" val="1695225037"/>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1177CB3C-7818-C14F-94AB-C438D173817B}" type="slidenum">
              <a:rPr lang="en-GB">
                <a:ea typeface="ＭＳ Ｐゴシック" pitchFamily="-103" charset="-128"/>
                <a:cs typeface="ＭＳ Ｐゴシック" pitchFamily="-103" charset="-128"/>
              </a:rPr>
              <a:pPr fontAlgn="base">
                <a:spcBef>
                  <a:spcPct val="0"/>
                </a:spcBef>
                <a:spcAft>
                  <a:spcPct val="0"/>
                </a:spcAft>
              </a:pPr>
              <a:t>1</a:t>
            </a:fld>
            <a:endParaRPr lang="en-GB">
              <a:ea typeface="ＭＳ Ｐゴシック" pitchFamily="-103" charset="-128"/>
              <a:cs typeface="ＭＳ Ｐゴシック" pitchFamily="-103" charset="-128"/>
            </a:endParaRPr>
          </a:p>
        </p:txBody>
      </p:sp>
      <p:sp>
        <p:nvSpPr>
          <p:cNvPr id="15363" name="Rectangle 1026"/>
          <p:cNvSpPr>
            <a:spLocks noGrp="1" noRot="1" noChangeAspect="1" noChangeArrowheads="1" noTextEdit="1"/>
          </p:cNvSpPr>
          <p:nvPr>
            <p:ph type="sldImg"/>
          </p:nvPr>
        </p:nvSpPr>
        <p:spPr bwMode="auto">
          <a:noFill/>
          <a:ln>
            <a:solidFill>
              <a:srgbClr val="000000"/>
            </a:solidFill>
            <a:miter lim="800000"/>
            <a:headEnd/>
            <a:tailEnd/>
          </a:ln>
        </p:spPr>
      </p:sp>
      <p:sp>
        <p:nvSpPr>
          <p:cNvPr id="15364" name="Rectangle 1027"/>
          <p:cNvSpPr>
            <a:spLocks noGrp="1" noChangeArrowheads="1"/>
          </p:cNvSpPr>
          <p:nvPr>
            <p:ph type="body" idx="1"/>
          </p:nvPr>
        </p:nvSpPr>
        <p:spPr bwMode="auto">
          <a:noFill/>
        </p:spPr>
        <p:txBody>
          <a:bodyPr wrap="square" numCol="1" anchor="t" anchorCtr="0" compatLnSpc="1">
            <a:prstTxWarp prst="textNoShape">
              <a:avLst/>
            </a:prstTxWarp>
          </a:bodyPr>
          <a:lstStyle/>
          <a:p>
            <a:pPr>
              <a:spcBef>
                <a:spcPct val="0"/>
              </a:spcBef>
            </a:pPr>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A98A37C-CC44-9642-879C-15FC0767FA28}" type="slidenum">
              <a:rPr lang="en-GB"/>
              <a:pPr/>
              <a:t>3</a:t>
            </a:fld>
            <a:endParaRPr lang="en-GB"/>
          </a:p>
        </p:txBody>
      </p:sp>
      <p:sp>
        <p:nvSpPr>
          <p:cNvPr id="216066"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216067"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79009733-90A2-4F77-8A59-8112EB2AEF1F}" type="slidenum">
              <a:rPr lang="en-GB" smtClean="0"/>
              <a:pPr/>
              <a:t>13</a:t>
            </a:fld>
            <a:endParaRPr lang="en-GB"/>
          </a:p>
        </p:txBody>
      </p:sp>
    </p:spTree>
    <p:extLst>
      <p:ext uri="{BB962C8B-B14F-4D97-AF65-F5344CB8AC3E}">
        <p14:creationId xmlns:p14="http://schemas.microsoft.com/office/powerpoint/2010/main" val="16033894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79009733-90A2-4F77-8A59-8112EB2AEF1F}" type="slidenum">
              <a:rPr lang="en-GB" smtClean="0"/>
              <a:pPr/>
              <a:t>14</a:t>
            </a:fld>
            <a:endParaRPr lang="en-GB"/>
          </a:p>
        </p:txBody>
      </p:sp>
    </p:spTree>
    <p:extLst>
      <p:ext uri="{BB962C8B-B14F-4D97-AF65-F5344CB8AC3E}">
        <p14:creationId xmlns:p14="http://schemas.microsoft.com/office/powerpoint/2010/main" val="16033894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D93F9E62-4D74-A74D-877A-059E54ABCDC1}" type="datetimeFigureOut">
              <a:rPr lang="en-US" smtClean="0"/>
              <a:pPr/>
              <a:t>12/2/19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A1A912E-3EE9-3D49-ADE1-5EBA2F217A3A}"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10"/>
          </p:nvPr>
        </p:nvSpPr>
        <p:spPr/>
        <p:txBody>
          <a:bodyPr/>
          <a:lstStyle/>
          <a:p>
            <a:fld id="{D93F9E62-4D74-A74D-877A-059E54ABCDC1}" type="datetimeFigureOut">
              <a:rPr lang="en-US" smtClean="0"/>
              <a:pPr/>
              <a:t>12/2/19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A1A912E-3EE9-3D49-ADE1-5EBA2F217A3A}"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GB"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10"/>
          </p:nvPr>
        </p:nvSpPr>
        <p:spPr/>
        <p:txBody>
          <a:bodyPr/>
          <a:lstStyle/>
          <a:p>
            <a:fld id="{D93F9E62-4D74-A74D-877A-059E54ABCDC1}" type="datetimeFigureOut">
              <a:rPr lang="en-US" smtClean="0"/>
              <a:pPr/>
              <a:t>12/2/19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A1A912E-3EE9-3D49-ADE1-5EBA2F217A3A}"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idx="1"/>
          </p:nvPr>
        </p:nvSpPr>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10"/>
          </p:nvPr>
        </p:nvSpPr>
        <p:spPr/>
        <p:txBody>
          <a:bodyPr/>
          <a:lstStyle/>
          <a:p>
            <a:fld id="{D93F9E62-4D74-A74D-877A-059E54ABCDC1}" type="datetimeFigureOut">
              <a:rPr lang="en-US" smtClean="0"/>
              <a:pPr/>
              <a:t>12/2/19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A1A912E-3EE9-3D49-ADE1-5EBA2F217A3A}"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GB"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smtClean="0"/>
              <a:t>Click to edit Master text styles</a:t>
            </a:r>
          </a:p>
        </p:txBody>
      </p:sp>
      <p:sp>
        <p:nvSpPr>
          <p:cNvPr id="4" name="Date Placeholder 3"/>
          <p:cNvSpPr>
            <a:spLocks noGrp="1"/>
          </p:cNvSpPr>
          <p:nvPr>
            <p:ph type="dt" sz="half" idx="10"/>
          </p:nvPr>
        </p:nvSpPr>
        <p:spPr/>
        <p:txBody>
          <a:bodyPr/>
          <a:lstStyle/>
          <a:p>
            <a:fld id="{D93F9E62-4D74-A74D-877A-059E54ABCDC1}" type="datetimeFigureOut">
              <a:rPr lang="en-US" smtClean="0"/>
              <a:pPr/>
              <a:t>12/2/19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A1A912E-3EE9-3D49-ADE1-5EBA2F217A3A}"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Date Placeholder 4"/>
          <p:cNvSpPr>
            <a:spLocks noGrp="1"/>
          </p:cNvSpPr>
          <p:nvPr>
            <p:ph type="dt" sz="half" idx="10"/>
          </p:nvPr>
        </p:nvSpPr>
        <p:spPr/>
        <p:txBody>
          <a:bodyPr/>
          <a:lstStyle/>
          <a:p>
            <a:fld id="{D93F9E62-4D74-A74D-877A-059E54ABCDC1}" type="datetimeFigureOut">
              <a:rPr lang="en-US" smtClean="0"/>
              <a:pPr/>
              <a:t>12/2/19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A1A912E-3EE9-3D49-ADE1-5EBA2F217A3A}"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7" name="Date Placeholder 6"/>
          <p:cNvSpPr>
            <a:spLocks noGrp="1"/>
          </p:cNvSpPr>
          <p:nvPr>
            <p:ph type="dt" sz="half" idx="10"/>
          </p:nvPr>
        </p:nvSpPr>
        <p:spPr/>
        <p:txBody>
          <a:bodyPr/>
          <a:lstStyle/>
          <a:p>
            <a:fld id="{D93F9E62-4D74-A74D-877A-059E54ABCDC1}" type="datetimeFigureOut">
              <a:rPr lang="en-US" smtClean="0"/>
              <a:pPr/>
              <a:t>12/2/19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A1A912E-3EE9-3D49-ADE1-5EBA2F217A3A}"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Date Placeholder 2"/>
          <p:cNvSpPr>
            <a:spLocks noGrp="1"/>
          </p:cNvSpPr>
          <p:nvPr>
            <p:ph type="dt" sz="half" idx="10"/>
          </p:nvPr>
        </p:nvSpPr>
        <p:spPr/>
        <p:txBody>
          <a:bodyPr/>
          <a:lstStyle/>
          <a:p>
            <a:fld id="{D93F9E62-4D74-A74D-877A-059E54ABCDC1}" type="datetimeFigureOut">
              <a:rPr lang="en-US" smtClean="0"/>
              <a:pPr/>
              <a:t>12/2/19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A1A912E-3EE9-3D49-ADE1-5EBA2F217A3A}"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93F9E62-4D74-A74D-877A-059E54ABCDC1}" type="datetimeFigureOut">
              <a:rPr lang="en-US" smtClean="0"/>
              <a:pPr/>
              <a:t>12/2/19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A1A912E-3EE9-3D49-ADE1-5EBA2F217A3A}"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GB"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
        <p:nvSpPr>
          <p:cNvPr id="5" name="Date Placeholder 4"/>
          <p:cNvSpPr>
            <a:spLocks noGrp="1"/>
          </p:cNvSpPr>
          <p:nvPr>
            <p:ph type="dt" sz="half" idx="10"/>
          </p:nvPr>
        </p:nvSpPr>
        <p:spPr/>
        <p:txBody>
          <a:bodyPr/>
          <a:lstStyle/>
          <a:p>
            <a:fld id="{D93F9E62-4D74-A74D-877A-059E54ABCDC1}" type="datetimeFigureOut">
              <a:rPr lang="en-US" smtClean="0"/>
              <a:pPr/>
              <a:t>12/2/19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A1A912E-3EE9-3D49-ADE1-5EBA2F217A3A}"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GB"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
        <p:nvSpPr>
          <p:cNvPr id="5" name="Date Placeholder 4"/>
          <p:cNvSpPr>
            <a:spLocks noGrp="1"/>
          </p:cNvSpPr>
          <p:nvPr>
            <p:ph type="dt" sz="half" idx="10"/>
          </p:nvPr>
        </p:nvSpPr>
        <p:spPr/>
        <p:txBody>
          <a:bodyPr/>
          <a:lstStyle/>
          <a:p>
            <a:fld id="{D93F9E62-4D74-A74D-877A-059E54ABCDC1}" type="datetimeFigureOut">
              <a:rPr lang="en-US" smtClean="0"/>
              <a:pPr/>
              <a:t>12/2/19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A1A912E-3EE9-3D49-ADE1-5EBA2F217A3A}"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3F9E62-4D74-A74D-877A-059E54ABCDC1}" type="datetimeFigureOut">
              <a:rPr lang="en-US" smtClean="0"/>
              <a:pPr/>
              <a:t>12/2/19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A1A912E-3EE9-3D49-ADE1-5EBA2F217A3A}"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4.jpg"/><Relationship Id="rId3" Type="http://schemas.openxmlformats.org/officeDocument/2006/relationships/image" Target="../media/image25.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6.jpg"/></Relationships>
</file>

<file path=ppt/slides/_rels/slide12.xml.rels><?xml version="1.0" encoding="UTF-8" standalone="yes"?>
<Relationships xmlns="http://schemas.openxmlformats.org/package/2006/relationships"><Relationship Id="rId11" Type="http://schemas.openxmlformats.org/officeDocument/2006/relationships/oleObject" Target="../embeddings/oleObject5.bin"/><Relationship Id="rId12" Type="http://schemas.openxmlformats.org/officeDocument/2006/relationships/image" Target="../media/image31.emf"/><Relationship Id="rId13" Type="http://schemas.openxmlformats.org/officeDocument/2006/relationships/oleObject" Target="../embeddings/oleObject6.bin"/><Relationship Id="rId14" Type="http://schemas.openxmlformats.org/officeDocument/2006/relationships/image" Target="../media/image32.emf"/><Relationship Id="rId15" Type="http://schemas.openxmlformats.org/officeDocument/2006/relationships/image" Target="../media/image33.png"/><Relationship Id="rId1" Type="http://schemas.openxmlformats.org/officeDocument/2006/relationships/vmlDrawing" Target="../drawings/vmlDrawing1.vml"/><Relationship Id="rId2" Type="http://schemas.openxmlformats.org/officeDocument/2006/relationships/slideLayout" Target="../slideLayouts/slideLayout2.xml"/><Relationship Id="rId3" Type="http://schemas.openxmlformats.org/officeDocument/2006/relationships/oleObject" Target="../embeddings/oleObject1.bin"/><Relationship Id="rId4" Type="http://schemas.openxmlformats.org/officeDocument/2006/relationships/image" Target="../media/image27.emf"/><Relationship Id="rId5" Type="http://schemas.openxmlformats.org/officeDocument/2006/relationships/oleObject" Target="../embeddings/oleObject2.bin"/><Relationship Id="rId6" Type="http://schemas.openxmlformats.org/officeDocument/2006/relationships/image" Target="../media/image28.emf"/><Relationship Id="rId7" Type="http://schemas.openxmlformats.org/officeDocument/2006/relationships/oleObject" Target="../embeddings/oleObject3.bin"/><Relationship Id="rId8" Type="http://schemas.openxmlformats.org/officeDocument/2006/relationships/image" Target="../media/image29.emf"/><Relationship Id="rId9" Type="http://schemas.openxmlformats.org/officeDocument/2006/relationships/oleObject" Target="../embeddings/oleObject4.bin"/><Relationship Id="rId10" Type="http://schemas.openxmlformats.org/officeDocument/2006/relationships/image" Target="../media/image30.emf"/></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3.xml"/><Relationship Id="rId4" Type="http://schemas.openxmlformats.org/officeDocument/2006/relationships/oleObject" Target="../embeddings/oleObject7.bin"/><Relationship Id="rId5" Type="http://schemas.openxmlformats.org/officeDocument/2006/relationships/image" Target="../media/image34.emf"/><Relationship Id="rId6" Type="http://schemas.openxmlformats.org/officeDocument/2006/relationships/image" Target="../media/image35.tiff"/><Relationship Id="rId1" Type="http://schemas.openxmlformats.org/officeDocument/2006/relationships/vmlDrawing" Target="../drawings/vmlDrawing2.vml"/><Relationship Id="rId2"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4.xml"/><Relationship Id="rId4" Type="http://schemas.openxmlformats.org/officeDocument/2006/relationships/image" Target="../media/image36.tiff"/><Relationship Id="rId5" Type="http://schemas.openxmlformats.org/officeDocument/2006/relationships/oleObject" Target="../embeddings/oleObject8.bin"/><Relationship Id="rId6" Type="http://schemas.openxmlformats.org/officeDocument/2006/relationships/image" Target="../media/image34.emf"/><Relationship Id="rId1" Type="http://schemas.openxmlformats.org/officeDocument/2006/relationships/vmlDrawing" Target="../drawings/vmlDrawing3.vml"/><Relationship Id="rId2"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oleObject" Target="../embeddings/oleObject9.bin"/><Relationship Id="rId4" Type="http://schemas.openxmlformats.org/officeDocument/2006/relationships/image" Target="../media/image34.emf"/><Relationship Id="rId5" Type="http://schemas.openxmlformats.org/officeDocument/2006/relationships/image" Target="../media/image37.emf"/><Relationship Id="rId6" Type="http://schemas.openxmlformats.org/officeDocument/2006/relationships/image" Target="../media/image38.emf"/><Relationship Id="rId7" Type="http://schemas.openxmlformats.org/officeDocument/2006/relationships/chart" Target="../charts/chart1.xml"/><Relationship Id="rId1" Type="http://schemas.openxmlformats.org/officeDocument/2006/relationships/vmlDrawing" Target="../drawings/vmlDrawing4.vml"/><Relationship Id="rId2"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oleObject" Target="../embeddings/oleObject10.bin"/><Relationship Id="rId4" Type="http://schemas.openxmlformats.org/officeDocument/2006/relationships/image" Target="../media/image27.emf"/><Relationship Id="rId5" Type="http://schemas.openxmlformats.org/officeDocument/2006/relationships/oleObject" Target="../embeddings/oleObject11.bin"/><Relationship Id="rId1" Type="http://schemas.openxmlformats.org/officeDocument/2006/relationships/vmlDrawing" Target="../drawings/vmlDrawing5.vml"/><Relationship Id="rId2"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oleObject" Target="../embeddings/oleObject12.bin"/><Relationship Id="rId4" Type="http://schemas.openxmlformats.org/officeDocument/2006/relationships/image" Target="../media/image34.emf"/><Relationship Id="rId5" Type="http://schemas.openxmlformats.org/officeDocument/2006/relationships/oleObject" Target="../embeddings/oleObject13.bin"/><Relationship Id="rId6" Type="http://schemas.openxmlformats.org/officeDocument/2006/relationships/image" Target="../media/image39.emf"/><Relationship Id="rId7" Type="http://schemas.openxmlformats.org/officeDocument/2006/relationships/oleObject" Target="../embeddings/oleObject14.bin"/><Relationship Id="rId8" Type="http://schemas.openxmlformats.org/officeDocument/2006/relationships/image" Target="../media/image40.emf"/><Relationship Id="rId9" Type="http://schemas.openxmlformats.org/officeDocument/2006/relationships/chart" Target="../charts/chart2.xml"/><Relationship Id="rId1" Type="http://schemas.openxmlformats.org/officeDocument/2006/relationships/vmlDrawing" Target="../drawings/vmlDrawing6.vml"/><Relationship Id="rId2"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15.bin"/><Relationship Id="rId4" Type="http://schemas.openxmlformats.org/officeDocument/2006/relationships/image" Target="../media/image39.emf"/><Relationship Id="rId5" Type="http://schemas.openxmlformats.org/officeDocument/2006/relationships/oleObject" Target="../embeddings/oleObject16.bin"/><Relationship Id="rId6" Type="http://schemas.openxmlformats.org/officeDocument/2006/relationships/image" Target="../media/image40.emf"/><Relationship Id="rId7" Type="http://schemas.openxmlformats.org/officeDocument/2006/relationships/oleObject" Target="../embeddings/oleObject17.bin"/><Relationship Id="rId8" Type="http://schemas.openxmlformats.org/officeDocument/2006/relationships/image" Target="../media/image34.emf"/><Relationship Id="rId9" Type="http://schemas.openxmlformats.org/officeDocument/2006/relationships/oleObject" Target="../embeddings/oleObject18.bin"/><Relationship Id="rId10" Type="http://schemas.openxmlformats.org/officeDocument/2006/relationships/image" Target="../media/image27.emf"/><Relationship Id="rId1" Type="http://schemas.openxmlformats.org/officeDocument/2006/relationships/vmlDrawing" Target="../drawings/vmlDrawing7.vml"/><Relationship Id="rId2"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1.jpeg"/><Relationship Id="rId3" Type="http://schemas.openxmlformats.org/officeDocument/2006/relationships/image" Target="../media/image42.tif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3.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4.jpg"/><Relationship Id="rId3" Type="http://schemas.openxmlformats.org/officeDocument/2006/relationships/image" Target="../media/image45.jpe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6.jpg"/></Relationships>
</file>

<file path=ppt/slides/_rels/slide24.xml.rels><?xml version="1.0" encoding="UTF-8" standalone="yes"?>
<Relationships xmlns="http://schemas.openxmlformats.org/package/2006/relationships"><Relationship Id="rId3" Type="http://schemas.openxmlformats.org/officeDocument/2006/relationships/oleObject" Target="../embeddings/oleObject19.bin"/><Relationship Id="rId4" Type="http://schemas.openxmlformats.org/officeDocument/2006/relationships/image" Target="../media/image47.emf"/><Relationship Id="rId5" Type="http://schemas.openxmlformats.org/officeDocument/2006/relationships/image" Target="../media/image48.jpg"/><Relationship Id="rId1" Type="http://schemas.openxmlformats.org/officeDocument/2006/relationships/vmlDrawing" Target="../drawings/vmlDrawing8.vml"/><Relationship Id="rId2"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50.png"/><Relationship Id="rId4" Type="http://schemas.openxmlformats.org/officeDocument/2006/relationships/image" Target="../media/image51.jpg"/><Relationship Id="rId1" Type="http://schemas.openxmlformats.org/officeDocument/2006/relationships/slideLayout" Target="../slideLayouts/slideLayout2.xml"/><Relationship Id="rId2" Type="http://schemas.openxmlformats.org/officeDocument/2006/relationships/image" Target="../media/image49.tif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3.tiff"/><Relationship Id="rId3" Type="http://schemas.openxmlformats.org/officeDocument/2006/relationships/chart" Target="../charts/char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4.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5.jpg"/></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4" Type="http://schemas.openxmlformats.org/officeDocument/2006/relationships/image" Target="../media/image4.jpeg"/><Relationship Id="rId5" Type="http://schemas.openxmlformats.org/officeDocument/2006/relationships/image" Target="../media/image5.jpeg"/><Relationship Id="rId6" Type="http://schemas.openxmlformats.org/officeDocument/2006/relationships/image" Target="../media/image6.jpeg"/><Relationship Id="rId7" Type="http://schemas.openxmlformats.org/officeDocument/2006/relationships/image" Target="../media/image7.jpeg"/><Relationship Id="rId8" Type="http://schemas.openxmlformats.org/officeDocument/2006/relationships/image" Target="../media/image8.jpeg"/><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6.jpg"/><Relationship Id="rId3" Type="http://schemas.openxmlformats.org/officeDocument/2006/relationships/image" Target="../media/image57.jpg"/></Relationships>
</file>

<file path=ppt/slides/_rels/slide31.xml.rels><?xml version="1.0" encoding="UTF-8" standalone="yes"?>
<Relationships xmlns="http://schemas.openxmlformats.org/package/2006/relationships"><Relationship Id="rId3" Type="http://schemas.openxmlformats.org/officeDocument/2006/relationships/oleObject" Target="../embeddings/oleObject20.bin"/><Relationship Id="rId4" Type="http://schemas.openxmlformats.org/officeDocument/2006/relationships/image" Target="../media/image47.emf"/><Relationship Id="rId1" Type="http://schemas.openxmlformats.org/officeDocument/2006/relationships/vmlDrawing" Target="../drawings/vmlDrawing9.vml"/><Relationship Id="rId2"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9.jpg"/><Relationship Id="rId4" Type="http://schemas.openxmlformats.org/officeDocument/2006/relationships/image" Target="../media/image60.jpg"/><Relationship Id="rId1" Type="http://schemas.openxmlformats.org/officeDocument/2006/relationships/slideLayout" Target="../slideLayouts/slideLayout2.xml"/><Relationship Id="rId2" Type="http://schemas.openxmlformats.org/officeDocument/2006/relationships/image" Target="../media/image58.ti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1.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tif"/><Relationship Id="rId3" Type="http://schemas.openxmlformats.org/officeDocument/2006/relationships/image" Target="../media/image63.jpg"/></Relationships>
</file>

<file path=ppt/slides/_rels/slide35.xml.rels><?xml version="1.0" encoding="UTF-8" standalone="yes"?>
<Relationships xmlns="http://schemas.openxmlformats.org/package/2006/relationships"><Relationship Id="rId3" Type="http://schemas.openxmlformats.org/officeDocument/2006/relationships/image" Target="../media/image65.tif"/><Relationship Id="rId4" Type="http://schemas.openxmlformats.org/officeDocument/2006/relationships/image" Target="../media/image66.tif"/><Relationship Id="rId1" Type="http://schemas.openxmlformats.org/officeDocument/2006/relationships/slideLayout" Target="../slideLayouts/slideLayout2.xml"/><Relationship Id="rId2" Type="http://schemas.openxmlformats.org/officeDocument/2006/relationships/image" Target="../media/image64.ti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7.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8.tif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9.jpg"/><Relationship Id="rId3" Type="http://schemas.openxmlformats.org/officeDocument/2006/relationships/image" Target="../media/image70.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1.tif"/></Relationships>
</file>

<file path=ppt/slides/_rels/slide4.xml.rels><?xml version="1.0" encoding="UTF-8" standalone="yes"?>
<Relationships xmlns="http://schemas.openxmlformats.org/package/2006/relationships"><Relationship Id="rId3" Type="http://schemas.openxmlformats.org/officeDocument/2006/relationships/image" Target="../media/image10.jpeg"/><Relationship Id="rId4" Type="http://schemas.openxmlformats.org/officeDocument/2006/relationships/image" Target="../media/image5.jpeg"/><Relationship Id="rId1" Type="http://schemas.openxmlformats.org/officeDocument/2006/relationships/slideLayout" Target="../slideLayouts/slideLayout7.xml"/><Relationship Id="rId2" Type="http://schemas.openxmlformats.org/officeDocument/2006/relationships/image" Target="../media/image9.jpeg"/></Relationships>
</file>

<file path=ppt/slides/_rels/slide40.xml.rels><?xml version="1.0" encoding="UTF-8" standalone="yes"?>
<Relationships xmlns="http://schemas.openxmlformats.org/package/2006/relationships"><Relationship Id="rId3" Type="http://schemas.openxmlformats.org/officeDocument/2006/relationships/image" Target="../media/image73.jpg"/><Relationship Id="rId4" Type="http://schemas.openxmlformats.org/officeDocument/2006/relationships/image" Target="../media/image74.jpg"/><Relationship Id="rId1" Type="http://schemas.openxmlformats.org/officeDocument/2006/relationships/slideLayout" Target="../slideLayouts/slideLayout2.xml"/><Relationship Id="rId2" Type="http://schemas.openxmlformats.org/officeDocument/2006/relationships/image" Target="../media/image72.ti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5.jpg"/><Relationship Id="rId3" Type="http://schemas.openxmlformats.org/officeDocument/2006/relationships/image" Target="../media/image76.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7.jpe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8.png"/></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4" Type="http://schemas.openxmlformats.org/officeDocument/2006/relationships/image" Target="../media/image12.jpeg"/><Relationship Id="rId1" Type="http://schemas.openxmlformats.org/officeDocument/2006/relationships/slideLayout" Target="../slideLayouts/slideLayout7.xml"/><Relationship Id="rId2" Type="http://schemas.openxmlformats.org/officeDocument/2006/relationships/image" Target="../media/image11.tif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3.tif"/></Relationships>
</file>

<file path=ppt/slides/_rels/slide7.xml.rels><?xml version="1.0" encoding="UTF-8" standalone="yes"?>
<Relationships xmlns="http://schemas.openxmlformats.org/package/2006/relationships"><Relationship Id="rId3" Type="http://schemas.openxmlformats.org/officeDocument/2006/relationships/image" Target="../media/image15.jpeg"/><Relationship Id="rId4" Type="http://schemas.openxmlformats.org/officeDocument/2006/relationships/image" Target="../media/image16.jpg"/><Relationship Id="rId5" Type="http://schemas.openxmlformats.org/officeDocument/2006/relationships/image" Target="../media/image17.jpg"/><Relationship Id="rId1" Type="http://schemas.openxmlformats.org/officeDocument/2006/relationships/slideLayout" Target="../slideLayouts/slideLayout7.xml"/><Relationship Id="rId2" Type="http://schemas.openxmlformats.org/officeDocument/2006/relationships/image" Target="../media/image14.jpg"/></Relationships>
</file>

<file path=ppt/slides/_rels/slide8.xml.rels><?xml version="1.0" encoding="UTF-8" standalone="yes"?>
<Relationships xmlns="http://schemas.openxmlformats.org/package/2006/relationships"><Relationship Id="rId3" Type="http://schemas.openxmlformats.org/officeDocument/2006/relationships/image" Target="../media/image19.jpeg"/><Relationship Id="rId4" Type="http://schemas.openxmlformats.org/officeDocument/2006/relationships/image" Target="../media/image20.jpeg"/><Relationship Id="rId5" Type="http://schemas.openxmlformats.org/officeDocument/2006/relationships/image" Target="../media/image21.jpg"/><Relationship Id="rId1" Type="http://schemas.openxmlformats.org/officeDocument/2006/relationships/slideLayout" Target="../slideLayouts/slideLayout7.xml"/><Relationship Id="rId2" Type="http://schemas.openxmlformats.org/officeDocument/2006/relationships/image" Target="../media/image18.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2.tiff"/><Relationship Id="rId3" Type="http://schemas.openxmlformats.org/officeDocument/2006/relationships/image" Target="../media/image23.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3" y="3"/>
            <a:ext cx="9143657" cy="5093205"/>
          </a:xfrm>
          <a:prstGeom prst="rect">
            <a:avLst/>
          </a:prstGeom>
        </p:spPr>
      </p:pic>
      <p:sp>
        <p:nvSpPr>
          <p:cNvPr id="9" name="Rectangle 2"/>
          <p:cNvSpPr>
            <a:spLocks noGrp="1" noChangeArrowheads="1"/>
          </p:cNvSpPr>
          <p:nvPr>
            <p:ph type="ctrTitle"/>
          </p:nvPr>
        </p:nvSpPr>
        <p:spPr>
          <a:xfrm>
            <a:off x="270903" y="4210917"/>
            <a:ext cx="8602535" cy="2107587"/>
          </a:xfrm>
        </p:spPr>
        <p:txBody>
          <a:bodyPr anchor="t">
            <a:noAutofit/>
          </a:bodyPr>
          <a:lstStyle/>
          <a:p>
            <a:pPr algn="l">
              <a:lnSpc>
                <a:spcPts val="3680"/>
              </a:lnSpc>
              <a:spcBef>
                <a:spcPts val="0"/>
              </a:spcBef>
            </a:pPr>
            <a:r>
              <a:rPr lang="en-US" sz="2800" b="1" dirty="0" smtClean="0">
                <a:latin typeface="Helvetica"/>
                <a:cs typeface="Helvetica"/>
              </a:rPr>
              <a:t>Host/guest complexes of coordination cages: catalysis and </a:t>
            </a:r>
            <a:r>
              <a:rPr lang="en-US" sz="2800" b="1" dirty="0" err="1" smtClean="0">
                <a:latin typeface="Helvetica"/>
                <a:cs typeface="Helvetica"/>
              </a:rPr>
              <a:t>photophysical</a:t>
            </a:r>
            <a:r>
              <a:rPr lang="en-US" sz="2800" b="1" dirty="0" smtClean="0">
                <a:latin typeface="Helvetica"/>
                <a:cs typeface="Helvetica"/>
              </a:rPr>
              <a:t> properties</a:t>
            </a:r>
            <a:r>
              <a:rPr lang="en-US" sz="2400" b="1" dirty="0" smtClean="0">
                <a:latin typeface="Helvetica"/>
                <a:cs typeface="Helvetica"/>
              </a:rPr>
              <a:t/>
            </a:r>
            <a:br>
              <a:rPr lang="en-US" sz="2400" b="1" dirty="0" smtClean="0">
                <a:latin typeface="Helvetica"/>
                <a:cs typeface="Helvetica"/>
              </a:rPr>
            </a:br>
            <a:r>
              <a:rPr lang="en-US" sz="2400" b="1" dirty="0" smtClean="0">
                <a:latin typeface="Helvetica"/>
                <a:cs typeface="Helvetica"/>
              </a:rPr>
              <a:t/>
            </a:r>
            <a:br>
              <a:rPr lang="en-US" sz="2400" b="1" dirty="0" smtClean="0">
                <a:latin typeface="Helvetica"/>
                <a:cs typeface="Helvetica"/>
              </a:rPr>
            </a:br>
            <a:r>
              <a:rPr lang="en-GB" sz="2400" dirty="0" smtClean="0">
                <a:solidFill>
                  <a:schemeClr val="tx1"/>
                </a:solidFill>
                <a:latin typeface="Helvetica" pitchFamily="-103" charset="0"/>
              </a:rPr>
              <a:t>Michael Ward, </a:t>
            </a:r>
            <a:r>
              <a:rPr lang="en-GB" sz="2400" i="1" dirty="0" smtClean="0">
                <a:solidFill>
                  <a:schemeClr val="tx1"/>
                </a:solidFill>
                <a:latin typeface="Helvetica" pitchFamily="-103" charset="0"/>
              </a:rPr>
              <a:t>University of Warwick, UK</a:t>
            </a:r>
            <a:endParaRPr lang="en-GB" sz="2400" b="1" dirty="0" smtClean="0">
              <a:latin typeface="Helvetica"/>
              <a:cs typeface="Helvetica"/>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241323" y="161312"/>
            <a:ext cx="6740216" cy="461665"/>
          </a:xfrm>
          <a:prstGeom prst="rect">
            <a:avLst/>
          </a:prstGeom>
          <a:noFill/>
        </p:spPr>
        <p:txBody>
          <a:bodyPr wrap="square" rtlCol="0">
            <a:spAutoFit/>
          </a:bodyPr>
          <a:lstStyle/>
          <a:p>
            <a:pPr algn="ctr"/>
            <a:r>
              <a:rPr lang="en-US" sz="2400" b="1" dirty="0" smtClean="0">
                <a:latin typeface="Arial"/>
                <a:cs typeface="Arial"/>
              </a:rPr>
              <a:t>‘High energy’ water in the cage cavity</a:t>
            </a:r>
          </a:p>
        </p:txBody>
      </p:sp>
      <p:pic>
        <p:nvPicPr>
          <p:cNvPr id="3" name="Picture 2" descr="Fig2_small.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4017" y="956233"/>
            <a:ext cx="3378735" cy="3147747"/>
          </a:xfrm>
          <a:prstGeom prst="rect">
            <a:avLst/>
          </a:prstGeom>
        </p:spPr>
      </p:pic>
      <p:pic>
        <p:nvPicPr>
          <p:cNvPr id="4" name="Picture 3" descr="Fig3_small.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92133" y="757446"/>
            <a:ext cx="3389406" cy="3510321"/>
          </a:xfrm>
          <a:prstGeom prst="rect">
            <a:avLst/>
          </a:prstGeom>
        </p:spPr>
      </p:pic>
      <p:sp>
        <p:nvSpPr>
          <p:cNvPr id="5" name="TextBox 4"/>
          <p:cNvSpPr txBox="1"/>
          <p:nvPr/>
        </p:nvSpPr>
        <p:spPr>
          <a:xfrm>
            <a:off x="313767" y="4616824"/>
            <a:ext cx="8499743" cy="1161002"/>
          </a:xfrm>
          <a:prstGeom prst="rect">
            <a:avLst/>
          </a:prstGeom>
          <a:noFill/>
        </p:spPr>
        <p:txBody>
          <a:bodyPr wrap="none" rtlCol="0">
            <a:spAutoFit/>
          </a:bodyPr>
          <a:lstStyle/>
          <a:p>
            <a:pPr>
              <a:lnSpc>
                <a:spcPts val="2800"/>
              </a:lnSpc>
            </a:pPr>
            <a:r>
              <a:rPr lang="en-US" sz="2000" dirty="0" smtClean="0">
                <a:latin typeface="Arial"/>
                <a:cs typeface="Arial"/>
              </a:rPr>
              <a:t>• Cluster of 10 water molecules in cavity</a:t>
            </a:r>
          </a:p>
          <a:p>
            <a:pPr>
              <a:lnSpc>
                <a:spcPts val="2800"/>
              </a:lnSpc>
            </a:pPr>
            <a:r>
              <a:rPr lang="en-US" sz="2000" dirty="0" smtClean="0">
                <a:latin typeface="Arial"/>
                <a:cs typeface="Arial"/>
              </a:rPr>
              <a:t>• Average number of H-bonds = 3 per water (</a:t>
            </a:r>
            <a:r>
              <a:rPr lang="en-US" sz="2000" i="1" dirty="0" smtClean="0">
                <a:latin typeface="Arial"/>
                <a:cs typeface="Arial"/>
              </a:rPr>
              <a:t>cf.</a:t>
            </a:r>
            <a:r>
              <a:rPr lang="en-US" sz="2000" dirty="0" smtClean="0">
                <a:latin typeface="Arial"/>
                <a:cs typeface="Arial"/>
              </a:rPr>
              <a:t> 3.7 in solution)</a:t>
            </a:r>
          </a:p>
          <a:p>
            <a:pPr>
              <a:lnSpc>
                <a:spcPts val="2800"/>
              </a:lnSpc>
            </a:pPr>
            <a:r>
              <a:rPr lang="en-US" sz="2000" dirty="0" smtClean="0">
                <a:latin typeface="Arial"/>
                <a:cs typeface="Arial"/>
              </a:rPr>
              <a:t>• Consistent with ‘high energy water’ picture associated with </a:t>
            </a:r>
            <a:r>
              <a:rPr lang="en-US" sz="2000" dirty="0" err="1" smtClean="0">
                <a:latin typeface="Arial"/>
                <a:cs typeface="Arial"/>
              </a:rPr>
              <a:t>cucurbiturils</a:t>
            </a:r>
            <a:endParaRPr lang="en-US" sz="2000" dirty="0" smtClean="0">
              <a:latin typeface="Arial"/>
              <a:cs typeface="Arial"/>
            </a:endParaRPr>
          </a:p>
        </p:txBody>
      </p:sp>
      <p:sp>
        <p:nvSpPr>
          <p:cNvPr id="6" name="TextBox 5"/>
          <p:cNvSpPr txBox="1"/>
          <p:nvPr/>
        </p:nvSpPr>
        <p:spPr>
          <a:xfrm>
            <a:off x="117213" y="6269470"/>
            <a:ext cx="9072816" cy="400110"/>
          </a:xfrm>
          <a:prstGeom prst="rect">
            <a:avLst/>
          </a:prstGeom>
          <a:noFill/>
        </p:spPr>
        <p:txBody>
          <a:bodyPr wrap="none" rtlCol="0">
            <a:spAutoFit/>
          </a:bodyPr>
          <a:lstStyle/>
          <a:p>
            <a:r>
              <a:rPr lang="en-US" sz="2000" i="1" dirty="0">
                <a:latin typeface="Arial"/>
                <a:cs typeface="Arial"/>
              </a:rPr>
              <a:t>(</a:t>
            </a:r>
            <a:r>
              <a:rPr lang="en-US" sz="2000" i="1" dirty="0" err="1" smtClean="0">
                <a:latin typeface="Arial"/>
                <a:cs typeface="Arial"/>
              </a:rPr>
              <a:t>Biederman</a:t>
            </a:r>
            <a:r>
              <a:rPr lang="en-US" sz="2000" i="1" dirty="0" smtClean="0">
                <a:latin typeface="Arial"/>
                <a:cs typeface="Arial"/>
              </a:rPr>
              <a:t>, </a:t>
            </a:r>
            <a:r>
              <a:rPr lang="en-US" sz="2000" i="1" dirty="0" err="1" smtClean="0">
                <a:latin typeface="Arial"/>
                <a:cs typeface="Arial"/>
              </a:rPr>
              <a:t>Uzunova</a:t>
            </a:r>
            <a:r>
              <a:rPr lang="en-US" sz="2000" i="1" dirty="0" smtClean="0">
                <a:latin typeface="Arial"/>
                <a:cs typeface="Arial"/>
              </a:rPr>
              <a:t>, </a:t>
            </a:r>
            <a:r>
              <a:rPr lang="en-US" sz="2000" i="1" dirty="0" err="1" smtClean="0">
                <a:latin typeface="Arial"/>
                <a:cs typeface="Arial"/>
              </a:rPr>
              <a:t>Scherman</a:t>
            </a:r>
            <a:r>
              <a:rPr lang="en-US" sz="2000" i="1" dirty="0" smtClean="0">
                <a:latin typeface="Arial"/>
                <a:cs typeface="Arial"/>
              </a:rPr>
              <a:t>, </a:t>
            </a:r>
            <a:r>
              <a:rPr lang="en-US" sz="2000" i="1" dirty="0" err="1" smtClean="0">
                <a:latin typeface="Arial"/>
                <a:cs typeface="Arial"/>
              </a:rPr>
              <a:t>Nau</a:t>
            </a:r>
            <a:r>
              <a:rPr lang="en-US" sz="2000" i="1" dirty="0" smtClean="0">
                <a:latin typeface="Arial"/>
                <a:cs typeface="Arial"/>
              </a:rPr>
              <a:t>, De Simone </a:t>
            </a:r>
            <a:r>
              <a:rPr lang="mr-IN" sz="2000" i="1" dirty="0" smtClean="0">
                <a:latin typeface="Arial"/>
                <a:cs typeface="Arial"/>
              </a:rPr>
              <a:t>–</a:t>
            </a:r>
            <a:r>
              <a:rPr lang="en-US" sz="2000" i="1" dirty="0" smtClean="0">
                <a:latin typeface="Arial"/>
                <a:cs typeface="Arial"/>
              </a:rPr>
              <a:t> JACS 2012, 134, 15318) </a:t>
            </a:r>
          </a:p>
        </p:txBody>
      </p:sp>
    </p:spTree>
    <p:extLst>
      <p:ext uri="{BB962C8B-B14F-4D97-AF65-F5344CB8AC3E}">
        <p14:creationId xmlns:p14="http://schemas.microsoft.com/office/powerpoint/2010/main" val="250232653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ig4_small.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9293" y="246529"/>
            <a:ext cx="4344527" cy="3249706"/>
          </a:xfrm>
          <a:prstGeom prst="rect">
            <a:avLst/>
          </a:prstGeom>
        </p:spPr>
      </p:pic>
      <p:sp>
        <p:nvSpPr>
          <p:cNvPr id="3" name="TextBox 2"/>
          <p:cNvSpPr txBox="1"/>
          <p:nvPr/>
        </p:nvSpPr>
        <p:spPr>
          <a:xfrm>
            <a:off x="4781177" y="278063"/>
            <a:ext cx="2768306" cy="400110"/>
          </a:xfrm>
          <a:prstGeom prst="rect">
            <a:avLst/>
          </a:prstGeom>
          <a:noFill/>
        </p:spPr>
        <p:txBody>
          <a:bodyPr wrap="none" rtlCol="0">
            <a:spAutoFit/>
          </a:bodyPr>
          <a:lstStyle/>
          <a:p>
            <a:r>
              <a:rPr lang="en-US" sz="2000" dirty="0" err="1" smtClean="0">
                <a:latin typeface="Arial"/>
                <a:cs typeface="Arial"/>
              </a:rPr>
              <a:t>Van’t</a:t>
            </a:r>
            <a:r>
              <a:rPr lang="en-US" sz="2000" dirty="0" smtClean="0">
                <a:latin typeface="Arial"/>
                <a:cs typeface="Arial"/>
              </a:rPr>
              <a:t> Hoff experiments</a:t>
            </a:r>
          </a:p>
        </p:txBody>
      </p:sp>
      <p:graphicFrame>
        <p:nvGraphicFramePr>
          <p:cNvPr id="4" name="Table 3"/>
          <p:cNvGraphicFramePr>
            <a:graphicFrameLocks noGrp="1"/>
          </p:cNvGraphicFramePr>
          <p:nvPr>
            <p:extLst>
              <p:ext uri="{D42A27DB-BD31-4B8C-83A1-F6EECF244321}">
                <p14:modId xmlns:p14="http://schemas.microsoft.com/office/powerpoint/2010/main" val="1871559917"/>
              </p:ext>
            </p:extLst>
          </p:nvPr>
        </p:nvGraphicFramePr>
        <p:xfrm>
          <a:off x="4646705" y="1038412"/>
          <a:ext cx="4108824" cy="1584960"/>
        </p:xfrm>
        <a:graphic>
          <a:graphicData uri="http://schemas.openxmlformats.org/drawingml/2006/table">
            <a:tbl>
              <a:tblPr firstRow="1" bandRow="1">
                <a:tableStyleId>{2D5ABB26-0587-4C30-8999-92F81FD0307C}</a:tableStyleId>
              </a:tblPr>
              <a:tblGrid>
                <a:gridCol w="1369608"/>
                <a:gridCol w="1369608"/>
                <a:gridCol w="1369608"/>
              </a:tblGrid>
              <a:tr h="370840">
                <a:tc>
                  <a:txBody>
                    <a:bodyPr/>
                    <a:lstStyle/>
                    <a:p>
                      <a:endParaRPr lang="en-US" sz="20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sz="2000" dirty="0" smtClean="0"/>
                        <a:t>∆H</a:t>
                      </a:r>
                      <a:endParaRPr lang="en-US" sz="20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sz="2000" dirty="0" smtClean="0"/>
                        <a:t>T∆S (298 K)</a:t>
                      </a:r>
                      <a:endParaRPr lang="en-US" sz="20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370840">
                <a:tc>
                  <a:txBody>
                    <a:bodyPr/>
                    <a:lstStyle/>
                    <a:p>
                      <a:r>
                        <a:rPr lang="en-US" sz="2000" dirty="0" smtClean="0"/>
                        <a:t>C7-one</a:t>
                      </a:r>
                      <a:endParaRPr lang="en-US" sz="20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sz="2000" dirty="0" smtClean="0"/>
                        <a:t>–22 kJ/</a:t>
                      </a:r>
                      <a:r>
                        <a:rPr lang="en-US" sz="2000" dirty="0" err="1" smtClean="0"/>
                        <a:t>mol</a:t>
                      </a:r>
                      <a:endParaRPr lang="en-US" sz="20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sz="2000" dirty="0" smtClean="0"/>
                        <a:t>–7</a:t>
                      </a:r>
                      <a:endParaRPr lang="en-US" sz="20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370840">
                <a:tc>
                  <a:txBody>
                    <a:bodyPr/>
                    <a:lstStyle/>
                    <a:p>
                      <a:r>
                        <a:rPr lang="en-US" sz="2000" dirty="0" smtClean="0"/>
                        <a:t>C8-one</a:t>
                      </a:r>
                      <a:endParaRPr lang="en-US" sz="20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sz="2000" dirty="0" smtClean="0"/>
                        <a:t>–27</a:t>
                      </a:r>
                      <a:endParaRPr lang="en-US" sz="20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sz="2000" dirty="0" smtClean="0"/>
                        <a:t>–6</a:t>
                      </a:r>
                      <a:endParaRPr lang="en-US" sz="20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370840">
                <a:tc>
                  <a:txBody>
                    <a:bodyPr/>
                    <a:lstStyle/>
                    <a:p>
                      <a:r>
                        <a:rPr lang="en-US" sz="2000" dirty="0" smtClean="0"/>
                        <a:t>C9-one</a:t>
                      </a:r>
                      <a:endParaRPr lang="en-US" sz="20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sz="2000" dirty="0" smtClean="0"/>
                        <a:t>–32</a:t>
                      </a:r>
                      <a:endParaRPr lang="en-US" sz="20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sz="2000" dirty="0" smtClean="0"/>
                        <a:t>–6</a:t>
                      </a:r>
                      <a:endParaRPr lang="en-US" sz="20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bl>
          </a:graphicData>
        </a:graphic>
      </p:graphicFrame>
      <p:sp>
        <p:nvSpPr>
          <p:cNvPr id="6" name="TextBox 5"/>
          <p:cNvSpPr txBox="1"/>
          <p:nvPr/>
        </p:nvSpPr>
        <p:spPr>
          <a:xfrm>
            <a:off x="1135532" y="304648"/>
            <a:ext cx="1053919" cy="400110"/>
          </a:xfrm>
          <a:prstGeom prst="rect">
            <a:avLst/>
          </a:prstGeom>
          <a:noFill/>
        </p:spPr>
        <p:txBody>
          <a:bodyPr wrap="none" rtlCol="0">
            <a:spAutoFit/>
          </a:bodyPr>
          <a:lstStyle/>
          <a:p>
            <a:r>
              <a:rPr lang="en-US" sz="2000" b="1" dirty="0" smtClean="0">
                <a:latin typeface="Arial"/>
                <a:cs typeface="Arial"/>
              </a:rPr>
              <a:t>C8-one</a:t>
            </a:r>
          </a:p>
        </p:txBody>
      </p:sp>
      <p:sp>
        <p:nvSpPr>
          <p:cNvPr id="7" name="TextBox 6"/>
          <p:cNvSpPr txBox="1"/>
          <p:nvPr/>
        </p:nvSpPr>
        <p:spPr>
          <a:xfrm>
            <a:off x="189966" y="3589887"/>
            <a:ext cx="9353176" cy="1856342"/>
          </a:xfrm>
          <a:prstGeom prst="rect">
            <a:avLst/>
          </a:prstGeom>
          <a:noFill/>
        </p:spPr>
        <p:txBody>
          <a:bodyPr wrap="square" rtlCol="0">
            <a:spAutoFit/>
          </a:bodyPr>
          <a:lstStyle/>
          <a:p>
            <a:pPr>
              <a:lnSpc>
                <a:spcPts val="2800"/>
              </a:lnSpc>
            </a:pPr>
            <a:r>
              <a:rPr lang="en-US" sz="2000" dirty="0" smtClean="0">
                <a:latin typeface="Arial"/>
                <a:cs typeface="Arial"/>
              </a:rPr>
              <a:t>• For each guest, ∆H &gt;&gt; T∆S – consistent with liberation of high-energy water</a:t>
            </a:r>
          </a:p>
          <a:p>
            <a:pPr>
              <a:lnSpc>
                <a:spcPts val="2800"/>
              </a:lnSpc>
            </a:pPr>
            <a:endParaRPr lang="en-US" sz="2000" dirty="0">
              <a:latin typeface="Arial"/>
              <a:cs typeface="Arial"/>
            </a:endParaRPr>
          </a:p>
          <a:p>
            <a:pPr>
              <a:lnSpc>
                <a:spcPts val="2800"/>
              </a:lnSpc>
            </a:pPr>
            <a:r>
              <a:rPr lang="en-US" sz="2000" dirty="0" smtClean="0">
                <a:latin typeface="Arial"/>
                <a:cs typeface="Arial"/>
              </a:rPr>
              <a:t>• For each </a:t>
            </a:r>
            <a:r>
              <a:rPr lang="en-US" sz="2000" i="1" dirty="0" smtClean="0">
                <a:latin typeface="Arial"/>
                <a:cs typeface="Arial"/>
              </a:rPr>
              <a:t>incremental </a:t>
            </a:r>
            <a:r>
              <a:rPr lang="en-US" sz="2000" dirty="0" smtClean="0">
                <a:latin typeface="Arial"/>
                <a:cs typeface="Arial"/>
              </a:rPr>
              <a:t>addition of CH</a:t>
            </a:r>
            <a:r>
              <a:rPr lang="en-US" sz="2000" baseline="-25000" dirty="0" smtClean="0">
                <a:latin typeface="Arial"/>
                <a:cs typeface="Arial"/>
              </a:rPr>
              <a:t>2</a:t>
            </a:r>
            <a:r>
              <a:rPr lang="en-US" sz="2000" dirty="0" smtClean="0">
                <a:latin typeface="Arial"/>
                <a:cs typeface="Arial"/>
              </a:rPr>
              <a:t> group:</a:t>
            </a:r>
          </a:p>
          <a:p>
            <a:pPr>
              <a:lnSpc>
                <a:spcPts val="2800"/>
              </a:lnSpc>
            </a:pPr>
            <a:r>
              <a:rPr lang="en-US" sz="2000" dirty="0">
                <a:latin typeface="Arial"/>
                <a:cs typeface="Arial"/>
              </a:rPr>
              <a:t>	</a:t>
            </a:r>
            <a:r>
              <a:rPr lang="en-US" sz="2000" dirty="0" smtClean="0">
                <a:latin typeface="Arial"/>
                <a:cs typeface="Arial"/>
              </a:rPr>
              <a:t>∆∆H = </a:t>
            </a:r>
            <a:r>
              <a:rPr lang="en-US" sz="2000" i="1" dirty="0" smtClean="0">
                <a:latin typeface="Arial"/>
                <a:cs typeface="Arial"/>
              </a:rPr>
              <a:t>ca.</a:t>
            </a:r>
            <a:r>
              <a:rPr lang="en-US" sz="2000" dirty="0" smtClean="0">
                <a:latin typeface="Arial"/>
                <a:cs typeface="Arial"/>
              </a:rPr>
              <a:t> 5 kJ/</a:t>
            </a:r>
            <a:r>
              <a:rPr lang="en-US" sz="2000" dirty="0" err="1" smtClean="0">
                <a:latin typeface="Arial"/>
                <a:cs typeface="Arial"/>
              </a:rPr>
              <a:t>mol</a:t>
            </a:r>
            <a:endParaRPr lang="en-US" sz="2000" dirty="0" smtClean="0">
              <a:latin typeface="Arial"/>
              <a:cs typeface="Arial"/>
            </a:endParaRPr>
          </a:p>
          <a:p>
            <a:pPr algn="just">
              <a:lnSpc>
                <a:spcPts val="2800"/>
              </a:lnSpc>
            </a:pPr>
            <a:r>
              <a:rPr lang="en-US" sz="2000" dirty="0">
                <a:latin typeface="Arial"/>
                <a:cs typeface="Arial"/>
              </a:rPr>
              <a:t>	</a:t>
            </a:r>
            <a:r>
              <a:rPr lang="en-US" sz="2000" dirty="0" smtClean="0">
                <a:latin typeface="Arial"/>
                <a:cs typeface="Arial"/>
              </a:rPr>
              <a:t>T∆∆S = </a:t>
            </a:r>
            <a:r>
              <a:rPr lang="en-US" sz="2000" i="1" dirty="0" smtClean="0">
                <a:latin typeface="Arial"/>
                <a:cs typeface="Arial"/>
              </a:rPr>
              <a:t>ca.</a:t>
            </a:r>
            <a:r>
              <a:rPr lang="en-US" sz="2000" dirty="0" smtClean="0">
                <a:latin typeface="Arial"/>
                <a:cs typeface="Arial"/>
              </a:rPr>
              <a:t> 0 kJ/</a:t>
            </a:r>
            <a:r>
              <a:rPr lang="en-US" sz="2000" dirty="0" err="1" smtClean="0">
                <a:latin typeface="Arial"/>
                <a:cs typeface="Arial"/>
              </a:rPr>
              <a:t>mol</a:t>
            </a:r>
            <a:endParaRPr lang="en-US" sz="2000" dirty="0" smtClean="0">
              <a:latin typeface="Arial"/>
              <a:cs typeface="Arial"/>
            </a:endParaRPr>
          </a:p>
        </p:txBody>
      </p:sp>
      <p:sp>
        <p:nvSpPr>
          <p:cNvPr id="8" name="TextBox 7"/>
          <p:cNvSpPr txBox="1"/>
          <p:nvPr/>
        </p:nvSpPr>
        <p:spPr>
          <a:xfrm>
            <a:off x="984895" y="5522882"/>
            <a:ext cx="7077849" cy="779124"/>
          </a:xfrm>
          <a:prstGeom prst="rect">
            <a:avLst/>
          </a:prstGeom>
          <a:noFill/>
        </p:spPr>
        <p:txBody>
          <a:bodyPr wrap="square" rtlCol="0">
            <a:spAutoFit/>
          </a:bodyPr>
          <a:lstStyle/>
          <a:p>
            <a:pPr algn="ctr">
              <a:lnSpc>
                <a:spcPts val="2800"/>
              </a:lnSpc>
            </a:pPr>
            <a:r>
              <a:rPr lang="en-US" sz="2000" b="1" dirty="0" smtClean="0">
                <a:latin typeface="Arial"/>
                <a:cs typeface="Arial"/>
              </a:rPr>
              <a:t>Hydrophobic effect associated with each additional CH</a:t>
            </a:r>
            <a:r>
              <a:rPr lang="en-US" sz="2000" b="1" baseline="-25000" dirty="0" smtClean="0">
                <a:latin typeface="Arial"/>
                <a:cs typeface="Arial"/>
              </a:rPr>
              <a:t>2</a:t>
            </a:r>
            <a:r>
              <a:rPr lang="en-US" sz="2000" b="1" dirty="0" smtClean="0">
                <a:latin typeface="Arial"/>
                <a:cs typeface="Arial"/>
              </a:rPr>
              <a:t> is predominantly ∆H: liberation of ‘high-energy’ water</a:t>
            </a:r>
          </a:p>
        </p:txBody>
      </p:sp>
      <p:sp>
        <p:nvSpPr>
          <p:cNvPr id="9" name="Text Box 12"/>
          <p:cNvSpPr txBox="1">
            <a:spLocks noChangeArrowheads="1"/>
          </p:cNvSpPr>
          <p:nvPr/>
        </p:nvSpPr>
        <p:spPr bwMode="auto">
          <a:xfrm>
            <a:off x="5458968" y="6443650"/>
            <a:ext cx="3493008" cy="307777"/>
          </a:xfrm>
          <a:prstGeom prst="rect">
            <a:avLst/>
          </a:prstGeom>
          <a:noFill/>
          <a:ln w="9525">
            <a:noFill/>
            <a:miter lim="800000"/>
            <a:headEnd/>
            <a:tailEnd/>
          </a:ln>
          <a:effectLst/>
        </p:spPr>
        <p:txBody>
          <a:bodyPr wrap="square">
            <a:prstTxWarp prst="textNoShape">
              <a:avLst/>
            </a:prstTxWarp>
            <a:spAutoFit/>
          </a:bodyPr>
          <a:lstStyle/>
          <a:p>
            <a:pPr algn="r"/>
            <a:r>
              <a:rPr lang="en-US" sz="1400" i="1" dirty="0" smtClean="0">
                <a:latin typeface="Helvetica"/>
                <a:cs typeface="Helvetica"/>
              </a:rPr>
              <a:t>Chem. Eur. J. 2018, </a:t>
            </a:r>
            <a:r>
              <a:rPr lang="en-US" sz="1400" b="1" i="1" dirty="0" smtClean="0">
                <a:latin typeface="Helvetica"/>
                <a:cs typeface="Helvetica"/>
              </a:rPr>
              <a:t>24</a:t>
            </a:r>
            <a:r>
              <a:rPr lang="en-US" sz="1400" i="1" dirty="0" smtClean="0">
                <a:latin typeface="Helvetica"/>
                <a:cs typeface="Helvetica"/>
              </a:rPr>
              <a:t>, 1554</a:t>
            </a:r>
            <a:endParaRPr lang="en-US" sz="1400" i="1" dirty="0">
              <a:latin typeface="Helvetica"/>
              <a:cs typeface="Helvetica"/>
            </a:endParaRPr>
          </a:p>
        </p:txBody>
      </p:sp>
    </p:spTree>
    <p:extLst>
      <p:ext uri="{BB962C8B-B14F-4D97-AF65-F5344CB8AC3E}">
        <p14:creationId xmlns:p14="http://schemas.microsoft.com/office/powerpoint/2010/main" val="26395118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Object 9"/>
          <p:cNvGraphicFramePr>
            <a:graphicFrameLocks noChangeAspect="1"/>
          </p:cNvGraphicFramePr>
          <p:nvPr>
            <p:extLst/>
          </p:nvPr>
        </p:nvGraphicFramePr>
        <p:xfrm>
          <a:off x="3166955" y="2772132"/>
          <a:ext cx="841375" cy="731837"/>
        </p:xfrm>
        <a:graphic>
          <a:graphicData uri="http://schemas.openxmlformats.org/presentationml/2006/ole">
            <mc:AlternateContent xmlns:mc="http://schemas.openxmlformats.org/markup-compatibility/2006">
              <mc:Choice xmlns:v="urn:schemas-microsoft-com:vml" Requires="v">
                <p:oleObj spid="_x0000_s52612" name="CS ChemDraw Drawing" r:id="rId3" imgW="711200" imgH="635000" progId="">
                  <p:embed/>
                </p:oleObj>
              </mc:Choice>
              <mc:Fallback>
                <p:oleObj name="CS ChemDraw Drawing" r:id="rId3" imgW="711200" imgH="635000" progId="">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66955" y="2772132"/>
                        <a:ext cx="841375" cy="731837"/>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graphicFrame>
        <p:nvGraphicFramePr>
          <p:cNvPr id="11" name="Object 10"/>
          <p:cNvGraphicFramePr>
            <a:graphicFrameLocks noChangeAspect="1"/>
          </p:cNvGraphicFramePr>
          <p:nvPr>
            <p:extLst/>
          </p:nvPr>
        </p:nvGraphicFramePr>
        <p:xfrm>
          <a:off x="3144102" y="5273703"/>
          <a:ext cx="885825" cy="715963"/>
        </p:xfrm>
        <a:graphic>
          <a:graphicData uri="http://schemas.openxmlformats.org/presentationml/2006/ole">
            <mc:AlternateContent xmlns:mc="http://schemas.openxmlformats.org/markup-compatibility/2006">
              <mc:Choice xmlns:v="urn:schemas-microsoft-com:vml" Requires="v">
                <p:oleObj spid="_x0000_s52613" name="CS ChemDraw Drawing" r:id="rId5" imgW="762000" imgH="622300" progId="">
                  <p:embed/>
                </p:oleObj>
              </mc:Choice>
              <mc:Fallback>
                <p:oleObj name="CS ChemDraw Drawing" r:id="rId5" imgW="762000" imgH="622300" progId="">
                  <p:embed/>
                  <p:pic>
                    <p:nvPicPr>
                      <p:cNvPr id="0"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44102" y="5273703"/>
                        <a:ext cx="885825" cy="715963"/>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sp>
        <p:nvSpPr>
          <p:cNvPr id="12" name="Cube 11"/>
          <p:cNvSpPr>
            <a:spLocks noChangeAspect="1"/>
          </p:cNvSpPr>
          <p:nvPr/>
        </p:nvSpPr>
        <p:spPr>
          <a:xfrm>
            <a:off x="3040513" y="2493907"/>
            <a:ext cx="1285854" cy="1167434"/>
          </a:xfrm>
          <a:prstGeom prst="cube">
            <a:avLst/>
          </a:prstGeom>
          <a:solidFill>
            <a:schemeClr val="accent1">
              <a:alpha val="40000"/>
            </a:schemeClr>
          </a:solidFill>
          <a:ln w="412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Cube 12"/>
          <p:cNvSpPr>
            <a:spLocks noChangeAspect="1"/>
          </p:cNvSpPr>
          <p:nvPr/>
        </p:nvSpPr>
        <p:spPr>
          <a:xfrm>
            <a:off x="3037638" y="4923681"/>
            <a:ext cx="1285854" cy="1167434"/>
          </a:xfrm>
          <a:prstGeom prst="cube">
            <a:avLst/>
          </a:prstGeom>
          <a:solidFill>
            <a:schemeClr val="accent1">
              <a:alpha val="40000"/>
            </a:schemeClr>
          </a:solidFill>
          <a:ln w="412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aphicFrame>
        <p:nvGraphicFramePr>
          <p:cNvPr id="17" name="Object 16"/>
          <p:cNvGraphicFramePr>
            <a:graphicFrameLocks noChangeAspect="1"/>
          </p:cNvGraphicFramePr>
          <p:nvPr>
            <p:extLst/>
          </p:nvPr>
        </p:nvGraphicFramePr>
        <p:xfrm>
          <a:off x="4383310" y="3117637"/>
          <a:ext cx="1212850" cy="2176463"/>
        </p:xfrm>
        <a:graphic>
          <a:graphicData uri="http://schemas.openxmlformats.org/presentationml/2006/ole">
            <mc:AlternateContent xmlns:mc="http://schemas.openxmlformats.org/markup-compatibility/2006">
              <mc:Choice xmlns:v="urn:schemas-microsoft-com:vml" Requires="v">
                <p:oleObj spid="_x0000_s52614" name="CS ChemDraw Drawing" r:id="rId7" imgW="927100" imgH="1663700" progId="">
                  <p:embed/>
                </p:oleObj>
              </mc:Choice>
              <mc:Fallback>
                <p:oleObj name="CS ChemDraw Drawing" r:id="rId7" imgW="927100" imgH="1663700" progId="">
                  <p:embed/>
                  <p:pic>
                    <p:nvPicPr>
                      <p:cNvPr id="0" name="Picture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383310" y="3117637"/>
                        <a:ext cx="1212850" cy="2176463"/>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sp>
        <p:nvSpPr>
          <p:cNvPr id="18" name="TextBox 17"/>
          <p:cNvSpPr txBox="1"/>
          <p:nvPr/>
        </p:nvSpPr>
        <p:spPr>
          <a:xfrm>
            <a:off x="5510703" y="2936723"/>
            <a:ext cx="324128" cy="400110"/>
          </a:xfrm>
          <a:prstGeom prst="rect">
            <a:avLst/>
          </a:prstGeom>
          <a:noFill/>
        </p:spPr>
        <p:txBody>
          <a:bodyPr wrap="none" rtlCol="0">
            <a:spAutoFit/>
          </a:bodyPr>
          <a:lstStyle/>
          <a:p>
            <a:r>
              <a:rPr lang="en-GB" sz="2000" dirty="0" smtClean="0"/>
              <a:t>B</a:t>
            </a:r>
            <a:endParaRPr lang="en-GB" sz="2000" dirty="0"/>
          </a:p>
        </p:txBody>
      </p:sp>
      <p:graphicFrame>
        <p:nvGraphicFramePr>
          <p:cNvPr id="19" name="Object 18"/>
          <p:cNvGraphicFramePr>
            <a:graphicFrameLocks noChangeAspect="1"/>
          </p:cNvGraphicFramePr>
          <p:nvPr>
            <p:extLst/>
          </p:nvPr>
        </p:nvGraphicFramePr>
        <p:xfrm>
          <a:off x="1219093" y="3249969"/>
          <a:ext cx="1716087" cy="2097088"/>
        </p:xfrm>
        <a:graphic>
          <a:graphicData uri="http://schemas.openxmlformats.org/presentationml/2006/ole">
            <mc:AlternateContent xmlns:mc="http://schemas.openxmlformats.org/markup-compatibility/2006">
              <mc:Choice xmlns:v="urn:schemas-microsoft-com:vml" Requires="v">
                <p:oleObj spid="_x0000_s52615" name="CS ChemDraw Drawing" r:id="rId9" imgW="1308100" imgH="1600200" progId="">
                  <p:embed/>
                </p:oleObj>
              </mc:Choice>
              <mc:Fallback>
                <p:oleObj name="CS ChemDraw Drawing" r:id="rId9" imgW="1308100" imgH="1600200" progId="">
                  <p:embed/>
                  <p:pic>
                    <p:nvPicPr>
                      <p:cNvPr id="0" name="Picture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219093" y="3249969"/>
                        <a:ext cx="1716087" cy="2097088"/>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graphicFrame>
        <p:nvGraphicFramePr>
          <p:cNvPr id="20" name="Object 19"/>
          <p:cNvGraphicFramePr>
            <a:graphicFrameLocks noChangeAspect="1"/>
          </p:cNvGraphicFramePr>
          <p:nvPr>
            <p:extLst/>
          </p:nvPr>
        </p:nvGraphicFramePr>
        <p:xfrm>
          <a:off x="330034" y="2796754"/>
          <a:ext cx="885825" cy="735012"/>
        </p:xfrm>
        <a:graphic>
          <a:graphicData uri="http://schemas.openxmlformats.org/presentationml/2006/ole">
            <mc:AlternateContent xmlns:mc="http://schemas.openxmlformats.org/markup-compatibility/2006">
              <mc:Choice xmlns:v="urn:schemas-microsoft-com:vml" Requires="v">
                <p:oleObj spid="_x0000_s52616" name="CS ChemDraw Drawing" r:id="rId11" imgW="749300" imgH="635000" progId="">
                  <p:embed/>
                </p:oleObj>
              </mc:Choice>
              <mc:Fallback>
                <p:oleObj name="CS ChemDraw Drawing" r:id="rId11" imgW="749300" imgH="635000" progId="">
                  <p:embed/>
                  <p:pic>
                    <p:nvPicPr>
                      <p:cNvPr id="0" name="Picture 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30034" y="2796754"/>
                        <a:ext cx="885825" cy="735012"/>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graphicFrame>
        <p:nvGraphicFramePr>
          <p:cNvPr id="21" name="Object 20"/>
          <p:cNvGraphicFramePr>
            <a:graphicFrameLocks noChangeAspect="1"/>
          </p:cNvGraphicFramePr>
          <p:nvPr>
            <p:extLst/>
          </p:nvPr>
        </p:nvGraphicFramePr>
        <p:xfrm>
          <a:off x="285104" y="4955214"/>
          <a:ext cx="841375" cy="731837"/>
        </p:xfrm>
        <a:graphic>
          <a:graphicData uri="http://schemas.openxmlformats.org/presentationml/2006/ole">
            <mc:AlternateContent xmlns:mc="http://schemas.openxmlformats.org/markup-compatibility/2006">
              <mc:Choice xmlns:v="urn:schemas-microsoft-com:vml" Requires="v">
                <p:oleObj spid="_x0000_s52617" name="CS ChemDraw Drawing" r:id="rId13" imgW="711200" imgH="635000" progId="">
                  <p:embed/>
                </p:oleObj>
              </mc:Choice>
              <mc:Fallback>
                <p:oleObj name="CS ChemDraw Drawing" r:id="rId13" imgW="711200" imgH="635000" progId="">
                  <p:embed/>
                  <p:pic>
                    <p:nvPicPr>
                      <p:cNvPr id="0" name="Picture 7"/>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85104" y="4955214"/>
                        <a:ext cx="841375" cy="731837"/>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pic>
        <p:nvPicPr>
          <p:cNvPr id="15" name="Picture 45" descr="K:\PhD\Thesis\ch6\cryst 8.png"/>
          <p:cNvPicPr>
            <a:picLocks noChangeAspect="1" noChangeArrowheads="1"/>
          </p:cNvPicPr>
          <p:nvPr/>
        </p:nvPicPr>
        <p:blipFill rotWithShape="1">
          <a:blip r:embed="rId15" cstate="print">
            <a:extLst>
              <a:ext uri="{28A0092B-C50C-407E-A947-70E740481C1C}">
                <a14:useLocalDpi xmlns:a14="http://schemas.microsoft.com/office/drawing/2010/main" val="0"/>
              </a:ext>
            </a:extLst>
          </a:blip>
          <a:srcRect l="26111" r="27649"/>
          <a:stretch/>
        </p:blipFill>
        <p:spPr bwMode="auto">
          <a:xfrm>
            <a:off x="5927445" y="319822"/>
            <a:ext cx="3029042" cy="3069239"/>
          </a:xfrm>
          <a:prstGeom prst="rect">
            <a:avLst/>
          </a:prstGeom>
          <a:noFill/>
          <a:extLst>
            <a:ext uri="{909E8E84-426E-40dd-AFC4-6F175D3DCCD1}">
              <a14:hiddenFill xmlns="" xmlns:a14="http://schemas.microsoft.com/office/drawing/2010/main">
                <a:solidFill>
                  <a:srgbClr val="FFFFFF"/>
                </a:solidFill>
              </a14:hiddenFill>
            </a:ext>
          </a:extLst>
        </p:spPr>
      </p:pic>
      <p:sp>
        <p:nvSpPr>
          <p:cNvPr id="23" name="TextBox 22"/>
          <p:cNvSpPr txBox="1"/>
          <p:nvPr/>
        </p:nvSpPr>
        <p:spPr>
          <a:xfrm>
            <a:off x="314569" y="252320"/>
            <a:ext cx="4790831" cy="461665"/>
          </a:xfrm>
          <a:prstGeom prst="rect">
            <a:avLst/>
          </a:prstGeom>
          <a:noFill/>
        </p:spPr>
        <p:txBody>
          <a:bodyPr wrap="square" rtlCol="0">
            <a:spAutoFit/>
          </a:bodyPr>
          <a:lstStyle/>
          <a:p>
            <a:pPr defTabSz="457200"/>
            <a:r>
              <a:rPr lang="en-US" sz="2400" b="1" dirty="0" smtClean="0">
                <a:latin typeface="Helvetica"/>
                <a:ea typeface="+mj-ea"/>
                <a:cs typeface="Helvetica"/>
              </a:rPr>
              <a:t>Catalysis in the cage cavity</a:t>
            </a:r>
            <a:endParaRPr lang="en-US" sz="2400" b="1" dirty="0">
              <a:latin typeface="Helvetica"/>
              <a:ea typeface="+mj-ea"/>
              <a:cs typeface="Helvetica"/>
            </a:endParaRPr>
          </a:p>
        </p:txBody>
      </p:sp>
      <p:sp>
        <p:nvSpPr>
          <p:cNvPr id="25" name="TextBox 24"/>
          <p:cNvSpPr txBox="1"/>
          <p:nvPr/>
        </p:nvSpPr>
        <p:spPr>
          <a:xfrm>
            <a:off x="330034" y="956148"/>
            <a:ext cx="5054766" cy="707886"/>
          </a:xfrm>
          <a:prstGeom prst="rect">
            <a:avLst/>
          </a:prstGeom>
          <a:noFill/>
        </p:spPr>
        <p:txBody>
          <a:bodyPr wrap="square" rtlCol="0">
            <a:spAutoFit/>
          </a:bodyPr>
          <a:lstStyle/>
          <a:p>
            <a:r>
              <a:rPr lang="en-US" sz="2000" dirty="0" smtClean="0">
                <a:latin typeface="Arial"/>
                <a:cs typeface="Arial"/>
              </a:rPr>
              <a:t>Expulsion of anionic product from cage provides basis for catalytic turnover</a:t>
            </a:r>
          </a:p>
        </p:txBody>
      </p:sp>
    </p:spTree>
    <p:extLst>
      <p:ext uri="{BB962C8B-B14F-4D97-AF65-F5344CB8AC3E}">
        <p14:creationId xmlns:p14="http://schemas.microsoft.com/office/powerpoint/2010/main" val="250675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Object 10"/>
          <p:cNvGraphicFramePr>
            <a:graphicFrameLocks noChangeAspect="1"/>
          </p:cNvGraphicFramePr>
          <p:nvPr>
            <p:extLst>
              <p:ext uri="{D42A27DB-BD31-4B8C-83A1-F6EECF244321}">
                <p14:modId xmlns:p14="http://schemas.microsoft.com/office/powerpoint/2010/main" val="889890443"/>
              </p:ext>
            </p:extLst>
          </p:nvPr>
        </p:nvGraphicFramePr>
        <p:xfrm>
          <a:off x="1797138" y="931767"/>
          <a:ext cx="4742039" cy="1044136"/>
        </p:xfrm>
        <a:graphic>
          <a:graphicData uri="http://schemas.openxmlformats.org/presentationml/2006/ole">
            <mc:AlternateContent xmlns:mc="http://schemas.openxmlformats.org/markup-compatibility/2006">
              <mc:Choice xmlns:v="urn:schemas-microsoft-com:vml" Requires="v">
                <p:oleObj spid="_x0000_s53326" name="CS ChemDraw Drawing" r:id="rId4" imgW="3302000" imgH="736600" progId="">
                  <p:embed/>
                </p:oleObj>
              </mc:Choice>
              <mc:Fallback>
                <p:oleObj name="CS ChemDraw Drawing" r:id="rId4" imgW="3302000" imgH="736600" progId="">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97138" y="931767"/>
                        <a:ext cx="4742039" cy="1044136"/>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sp>
        <p:nvSpPr>
          <p:cNvPr id="23" name="TextBox 22"/>
          <p:cNvSpPr txBox="1"/>
          <p:nvPr/>
        </p:nvSpPr>
        <p:spPr>
          <a:xfrm>
            <a:off x="212965" y="308436"/>
            <a:ext cx="6740216" cy="461665"/>
          </a:xfrm>
          <a:prstGeom prst="rect">
            <a:avLst/>
          </a:prstGeom>
          <a:noFill/>
        </p:spPr>
        <p:txBody>
          <a:bodyPr wrap="square" rtlCol="0">
            <a:spAutoFit/>
          </a:bodyPr>
          <a:lstStyle/>
          <a:p>
            <a:pPr defTabSz="457200"/>
            <a:r>
              <a:rPr lang="en-US" sz="2400" b="1" dirty="0" smtClean="0">
                <a:latin typeface="Arial"/>
                <a:ea typeface="+mj-ea"/>
                <a:cs typeface="Arial"/>
              </a:rPr>
              <a:t>Reaction can easily be followed by 1H NMR:</a:t>
            </a:r>
            <a:endParaRPr lang="en-US" sz="2400" b="1" dirty="0">
              <a:latin typeface="Arial"/>
              <a:ea typeface="+mj-ea"/>
              <a:cs typeface="Arial"/>
            </a:endParaRPr>
          </a:p>
        </p:txBody>
      </p:sp>
      <p:grpSp>
        <p:nvGrpSpPr>
          <p:cNvPr id="5" name="Group 23"/>
          <p:cNvGrpSpPr/>
          <p:nvPr/>
        </p:nvGrpSpPr>
        <p:grpSpPr>
          <a:xfrm>
            <a:off x="793150" y="2071477"/>
            <a:ext cx="6687150" cy="4545224"/>
            <a:chOff x="-226151" y="0"/>
            <a:chExt cx="5341615" cy="3605842"/>
          </a:xfrm>
        </p:grpSpPr>
        <p:pic>
          <p:nvPicPr>
            <p:cNvPr id="25" name="Picture 24"/>
            <p:cNvPicPr>
              <a:picLocks noChangeAspect="1"/>
            </p:cNvPicPr>
            <p:nvPr/>
          </p:nvPicPr>
          <p:blipFill rotWithShape="1">
            <a:blip r:embed="rId6" cstate="print">
              <a:extLst>
                <a:ext uri="{28A0092B-C50C-407E-A947-70E740481C1C}">
                  <a14:useLocalDpi xmlns:a14="http://schemas.microsoft.com/office/drawing/2010/main" val="0"/>
                </a:ext>
              </a:extLst>
            </a:blip>
            <a:srcRect l="40283" t="33655" r="13397" b="10572"/>
            <a:stretch/>
          </p:blipFill>
          <p:spPr>
            <a:xfrm>
              <a:off x="879894" y="0"/>
              <a:ext cx="4235570" cy="3605842"/>
            </a:xfrm>
            <a:prstGeom prst="rect">
              <a:avLst/>
            </a:prstGeom>
          </p:spPr>
        </p:pic>
        <p:sp>
          <p:nvSpPr>
            <p:cNvPr id="26" name="TextBox 11"/>
            <p:cNvSpPr txBox="1"/>
            <p:nvPr/>
          </p:nvSpPr>
          <p:spPr>
            <a:xfrm>
              <a:off x="155255" y="2900740"/>
              <a:ext cx="603849" cy="496809"/>
            </a:xfrm>
            <a:prstGeom prst="rect">
              <a:avLst/>
            </a:prstGeom>
            <a:noFill/>
          </p:spPr>
          <p:txBody>
            <a:bodyPr wrap="square" rtlCol="0">
              <a:noAutofit/>
            </a:bodyPr>
            <a:lstStyle/>
            <a:p>
              <a:pPr>
                <a:spcAft>
                  <a:spcPts val="0"/>
                </a:spcAft>
              </a:pPr>
              <a:r>
                <a:rPr lang="en-GB" sz="2000" kern="1200" dirty="0">
                  <a:solidFill>
                    <a:srgbClr val="000000"/>
                  </a:solidFill>
                  <a:effectLst/>
                  <a:latin typeface="Arial"/>
                  <a:ea typeface="MS Mincho"/>
                  <a:cs typeface="Arial"/>
                </a:rPr>
                <a:t>0 s</a:t>
              </a:r>
              <a:endParaRPr lang="en-GB" sz="2000" dirty="0">
                <a:effectLst/>
                <a:latin typeface="Arial"/>
                <a:ea typeface="MS Mincho"/>
                <a:cs typeface="Arial"/>
              </a:endParaRPr>
            </a:p>
          </p:txBody>
        </p:sp>
        <p:sp>
          <p:nvSpPr>
            <p:cNvPr id="28" name="TextBox 13"/>
            <p:cNvSpPr txBox="1"/>
            <p:nvPr/>
          </p:nvSpPr>
          <p:spPr>
            <a:xfrm>
              <a:off x="-226151" y="390365"/>
              <a:ext cx="1106045" cy="527144"/>
            </a:xfrm>
            <a:prstGeom prst="rect">
              <a:avLst/>
            </a:prstGeom>
            <a:noFill/>
          </p:spPr>
          <p:txBody>
            <a:bodyPr wrap="square" rtlCol="0">
              <a:noAutofit/>
            </a:bodyPr>
            <a:lstStyle/>
            <a:p>
              <a:pPr>
                <a:spcAft>
                  <a:spcPts val="0"/>
                </a:spcAft>
              </a:pPr>
              <a:r>
                <a:rPr lang="en-GB" sz="2000" kern="1200" dirty="0">
                  <a:solidFill>
                    <a:srgbClr val="000000"/>
                  </a:solidFill>
                  <a:effectLst/>
                  <a:latin typeface="Arial"/>
                  <a:ea typeface="MS Mincho"/>
                  <a:cs typeface="Arial"/>
                </a:rPr>
                <a:t>46950 s</a:t>
              </a:r>
              <a:endParaRPr lang="en-GB" sz="2000" dirty="0">
                <a:effectLst/>
                <a:latin typeface="Arial"/>
                <a:ea typeface="MS Mincho"/>
                <a:cs typeface="Arial"/>
              </a:endParaRPr>
            </a:p>
          </p:txBody>
        </p:sp>
      </p:grpSp>
      <p:sp>
        <p:nvSpPr>
          <p:cNvPr id="2" name="Rectangle 60"/>
          <p:cNvSpPr>
            <a:spLocks noChangeArrowheads="1"/>
          </p:cNvSpPr>
          <p:nvPr/>
        </p:nvSpPr>
        <p:spPr bwMode="auto">
          <a:xfrm>
            <a:off x="0" y="0"/>
            <a:ext cx="9144000"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GB"/>
          </a:p>
        </p:txBody>
      </p:sp>
      <p:sp>
        <p:nvSpPr>
          <p:cNvPr id="3" name="Rectangle 64"/>
          <p:cNvSpPr>
            <a:spLocks noChangeArrowheads="1"/>
          </p:cNvSpPr>
          <p:nvPr/>
        </p:nvSpPr>
        <p:spPr bwMode="auto">
          <a:xfrm>
            <a:off x="0" y="2251075"/>
            <a:ext cx="9144000" cy="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GB"/>
          </a:p>
        </p:txBody>
      </p:sp>
      <p:sp>
        <p:nvSpPr>
          <p:cNvPr id="4" name="Rectangle 65"/>
          <p:cNvSpPr>
            <a:spLocks noChangeArrowheads="1"/>
          </p:cNvSpPr>
          <p:nvPr/>
        </p:nvSpPr>
        <p:spPr bwMode="auto">
          <a:xfrm>
            <a:off x="0" y="4384675"/>
            <a:ext cx="9144000" cy="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pitchFamily="34" charset="0"/>
              <a:cs typeface="Arial" pitchFamily="34" charset="0"/>
            </a:endParaRPr>
          </a:p>
        </p:txBody>
      </p:sp>
      <p:grpSp>
        <p:nvGrpSpPr>
          <p:cNvPr id="6" name="Group 28"/>
          <p:cNvGrpSpPr/>
          <p:nvPr/>
        </p:nvGrpSpPr>
        <p:grpSpPr>
          <a:xfrm>
            <a:off x="2498592" y="2251076"/>
            <a:ext cx="3636347" cy="3974434"/>
            <a:chOff x="23583" y="0"/>
            <a:chExt cx="2250759" cy="2127250"/>
          </a:xfrm>
        </p:grpSpPr>
        <p:sp>
          <p:nvSpPr>
            <p:cNvPr id="30" name="Rectangle 29"/>
            <p:cNvSpPr/>
            <p:nvPr/>
          </p:nvSpPr>
          <p:spPr>
            <a:xfrm>
              <a:off x="23583" y="0"/>
              <a:ext cx="239779" cy="2108373"/>
            </a:xfrm>
            <a:prstGeom prst="rect">
              <a:avLst/>
            </a:prstGeom>
            <a:solidFill>
              <a:srgbClr val="00B050">
                <a:alpha val="29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endParaRPr lang="en-GB"/>
            </a:p>
          </p:txBody>
        </p:sp>
        <p:sp>
          <p:nvSpPr>
            <p:cNvPr id="31" name="Rectangle 30"/>
            <p:cNvSpPr/>
            <p:nvPr/>
          </p:nvSpPr>
          <p:spPr>
            <a:xfrm>
              <a:off x="947738" y="19050"/>
              <a:ext cx="450215" cy="2108200"/>
            </a:xfrm>
            <a:prstGeom prst="rect">
              <a:avLst/>
            </a:prstGeom>
            <a:solidFill>
              <a:srgbClr val="00B050">
                <a:alpha val="29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endParaRPr lang="en-GB"/>
            </a:p>
          </p:txBody>
        </p:sp>
        <p:sp>
          <p:nvSpPr>
            <p:cNvPr id="32" name="Rectangle 31"/>
            <p:cNvSpPr/>
            <p:nvPr/>
          </p:nvSpPr>
          <p:spPr>
            <a:xfrm>
              <a:off x="1404843" y="19048"/>
              <a:ext cx="180375" cy="2107565"/>
            </a:xfrm>
            <a:prstGeom prst="rect">
              <a:avLst/>
            </a:prstGeom>
            <a:solidFill>
              <a:srgbClr val="FF0000">
                <a:alpha val="29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endParaRPr lang="en-GB"/>
            </a:p>
          </p:txBody>
        </p:sp>
        <p:sp>
          <p:nvSpPr>
            <p:cNvPr id="33" name="Rectangle 32"/>
            <p:cNvSpPr/>
            <p:nvPr/>
          </p:nvSpPr>
          <p:spPr>
            <a:xfrm>
              <a:off x="2034563" y="14287"/>
              <a:ext cx="239779" cy="2107882"/>
            </a:xfrm>
            <a:prstGeom prst="rect">
              <a:avLst/>
            </a:prstGeom>
            <a:solidFill>
              <a:srgbClr val="FF0000">
                <a:alpha val="29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endParaRPr lang="en-GB"/>
            </a:p>
          </p:txBody>
        </p:sp>
      </p:grpSp>
      <p:grpSp>
        <p:nvGrpSpPr>
          <p:cNvPr id="7" name="Group 20"/>
          <p:cNvGrpSpPr/>
          <p:nvPr/>
        </p:nvGrpSpPr>
        <p:grpSpPr>
          <a:xfrm>
            <a:off x="406400" y="2546604"/>
            <a:ext cx="1481666" cy="1437192"/>
            <a:chOff x="406400" y="2546604"/>
            <a:chExt cx="1481666" cy="1437192"/>
          </a:xfrm>
        </p:grpSpPr>
        <p:sp>
          <p:nvSpPr>
            <p:cNvPr id="17" name="Oval 16"/>
            <p:cNvSpPr/>
            <p:nvPr/>
          </p:nvSpPr>
          <p:spPr>
            <a:xfrm>
              <a:off x="767749" y="2546604"/>
              <a:ext cx="1120317" cy="484462"/>
            </a:xfrm>
            <a:prstGeom prst="ellipse">
              <a:avLst/>
            </a:prstGeom>
            <a:noFill/>
            <a:ln w="38100" cap="flat" cmpd="sng" algn="ctr">
              <a:solidFill>
                <a:srgbClr val="FF0000"/>
              </a:solid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TextBox 17"/>
            <p:cNvSpPr txBox="1"/>
            <p:nvPr/>
          </p:nvSpPr>
          <p:spPr>
            <a:xfrm>
              <a:off x="406400" y="3522131"/>
              <a:ext cx="952605" cy="461665"/>
            </a:xfrm>
            <a:prstGeom prst="rect">
              <a:avLst/>
            </a:prstGeom>
            <a:noFill/>
          </p:spPr>
          <p:txBody>
            <a:bodyPr wrap="none" rtlCol="0">
              <a:spAutoFit/>
            </a:bodyPr>
            <a:lstStyle/>
            <a:p>
              <a:r>
                <a:rPr lang="en-US" sz="2400" dirty="0" smtClean="0">
                  <a:solidFill>
                    <a:srgbClr val="FF0000"/>
                  </a:solidFill>
                  <a:latin typeface="Arial"/>
                  <a:cs typeface="Arial"/>
                </a:rPr>
                <a:t>≈ 13h</a:t>
              </a:r>
            </a:p>
          </p:txBody>
        </p:sp>
        <p:cxnSp>
          <p:nvCxnSpPr>
            <p:cNvPr id="20" name="Straight Connector 19"/>
            <p:cNvCxnSpPr/>
            <p:nvPr/>
          </p:nvCxnSpPr>
          <p:spPr>
            <a:xfrm rot="5400000">
              <a:off x="753533" y="3217333"/>
              <a:ext cx="550334" cy="177800"/>
            </a:xfrm>
            <a:prstGeom prst="line">
              <a:avLst/>
            </a:prstGeom>
            <a:ln w="38100" cap="flat" cmpd="sng" algn="ctr">
              <a:solidFill>
                <a:srgbClr val="FF0000"/>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520260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rotWithShape="1">
          <a:blip r:embed="rId4" cstate="print">
            <a:extLst>
              <a:ext uri="{28A0092B-C50C-407E-A947-70E740481C1C}">
                <a14:useLocalDpi xmlns:a14="http://schemas.microsoft.com/office/drawing/2010/main" val="0"/>
              </a:ext>
            </a:extLst>
          </a:blip>
          <a:srcRect l="3934" t="20401" r="3137" b="3198"/>
          <a:stretch/>
        </p:blipFill>
        <p:spPr>
          <a:xfrm>
            <a:off x="882951" y="2509188"/>
            <a:ext cx="6744216" cy="3921088"/>
          </a:xfrm>
          <a:prstGeom prst="rect">
            <a:avLst/>
          </a:prstGeom>
        </p:spPr>
      </p:pic>
      <p:graphicFrame>
        <p:nvGraphicFramePr>
          <p:cNvPr id="11" name="Object 10"/>
          <p:cNvGraphicFramePr>
            <a:graphicFrameLocks noChangeAspect="1"/>
          </p:cNvGraphicFramePr>
          <p:nvPr>
            <p:extLst>
              <p:ext uri="{D42A27DB-BD31-4B8C-83A1-F6EECF244321}">
                <p14:modId xmlns:p14="http://schemas.microsoft.com/office/powerpoint/2010/main" val="2964697522"/>
              </p:ext>
            </p:extLst>
          </p:nvPr>
        </p:nvGraphicFramePr>
        <p:xfrm>
          <a:off x="2621756" y="1206939"/>
          <a:ext cx="3900487" cy="858837"/>
        </p:xfrm>
        <a:graphic>
          <a:graphicData uri="http://schemas.openxmlformats.org/presentationml/2006/ole">
            <mc:AlternateContent xmlns:mc="http://schemas.openxmlformats.org/markup-compatibility/2006">
              <mc:Choice xmlns:v="urn:schemas-microsoft-com:vml" Requires="v">
                <p:oleObj spid="_x0000_s55374" name="CS ChemDraw Drawing" r:id="rId5" imgW="3302000" imgH="736600" progId="">
                  <p:embed/>
                </p:oleObj>
              </mc:Choice>
              <mc:Fallback>
                <p:oleObj name="CS ChemDraw Drawing" r:id="rId5" imgW="3302000" imgH="736600" progId="">
                  <p:embed/>
                  <p:pic>
                    <p:nvPicPr>
                      <p:cNvPr id="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21756" y="1206939"/>
                        <a:ext cx="3900487" cy="858837"/>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sp>
        <p:nvSpPr>
          <p:cNvPr id="14" name="TextBox 13"/>
          <p:cNvSpPr txBox="1"/>
          <p:nvPr/>
        </p:nvSpPr>
        <p:spPr>
          <a:xfrm>
            <a:off x="368240" y="5657325"/>
            <a:ext cx="603849" cy="369332"/>
          </a:xfrm>
          <a:prstGeom prst="rect">
            <a:avLst/>
          </a:prstGeom>
          <a:noFill/>
        </p:spPr>
        <p:txBody>
          <a:bodyPr wrap="square" rtlCol="0">
            <a:spAutoFit/>
          </a:bodyPr>
          <a:lstStyle/>
          <a:p>
            <a:r>
              <a:rPr lang="en-GB" dirty="0" smtClean="0"/>
              <a:t>0 s</a:t>
            </a:r>
            <a:endParaRPr lang="en-GB" dirty="0"/>
          </a:p>
        </p:txBody>
      </p:sp>
      <p:sp>
        <p:nvSpPr>
          <p:cNvPr id="15" name="TextBox 14"/>
          <p:cNvSpPr txBox="1"/>
          <p:nvPr/>
        </p:nvSpPr>
        <p:spPr>
          <a:xfrm>
            <a:off x="304981" y="5171370"/>
            <a:ext cx="598098" cy="369332"/>
          </a:xfrm>
          <a:prstGeom prst="rect">
            <a:avLst/>
          </a:prstGeom>
          <a:noFill/>
        </p:spPr>
        <p:txBody>
          <a:bodyPr wrap="square" rtlCol="0">
            <a:spAutoFit/>
          </a:bodyPr>
          <a:lstStyle/>
          <a:p>
            <a:r>
              <a:rPr lang="en-GB" dirty="0" smtClean="0"/>
              <a:t>31 s</a:t>
            </a:r>
            <a:endParaRPr lang="en-GB" dirty="0"/>
          </a:p>
        </p:txBody>
      </p:sp>
      <p:sp>
        <p:nvSpPr>
          <p:cNvPr id="16" name="TextBox 15"/>
          <p:cNvSpPr txBox="1"/>
          <p:nvPr/>
        </p:nvSpPr>
        <p:spPr>
          <a:xfrm>
            <a:off x="284853" y="4754427"/>
            <a:ext cx="598098" cy="369332"/>
          </a:xfrm>
          <a:prstGeom prst="rect">
            <a:avLst/>
          </a:prstGeom>
          <a:noFill/>
        </p:spPr>
        <p:txBody>
          <a:bodyPr wrap="square" rtlCol="0">
            <a:spAutoFit/>
          </a:bodyPr>
          <a:lstStyle/>
          <a:p>
            <a:r>
              <a:rPr lang="en-GB" dirty="0" smtClean="0"/>
              <a:t>97 s</a:t>
            </a:r>
            <a:endParaRPr lang="en-GB" dirty="0"/>
          </a:p>
        </p:txBody>
      </p:sp>
      <p:sp>
        <p:nvSpPr>
          <p:cNvPr id="17" name="TextBox 16"/>
          <p:cNvSpPr txBox="1"/>
          <p:nvPr/>
        </p:nvSpPr>
        <p:spPr>
          <a:xfrm>
            <a:off x="212965" y="4320231"/>
            <a:ext cx="802255" cy="369332"/>
          </a:xfrm>
          <a:prstGeom prst="rect">
            <a:avLst/>
          </a:prstGeom>
          <a:noFill/>
        </p:spPr>
        <p:txBody>
          <a:bodyPr wrap="square" rtlCol="0">
            <a:spAutoFit/>
          </a:bodyPr>
          <a:lstStyle/>
          <a:p>
            <a:r>
              <a:rPr lang="en-GB" dirty="0" smtClean="0"/>
              <a:t>163 s</a:t>
            </a:r>
            <a:endParaRPr lang="en-GB" dirty="0"/>
          </a:p>
        </p:txBody>
      </p:sp>
      <p:sp>
        <p:nvSpPr>
          <p:cNvPr id="18" name="TextBox 17"/>
          <p:cNvSpPr txBox="1"/>
          <p:nvPr/>
        </p:nvSpPr>
        <p:spPr>
          <a:xfrm>
            <a:off x="234861" y="3405113"/>
            <a:ext cx="802255" cy="369332"/>
          </a:xfrm>
          <a:prstGeom prst="rect">
            <a:avLst/>
          </a:prstGeom>
          <a:noFill/>
        </p:spPr>
        <p:txBody>
          <a:bodyPr wrap="square" rtlCol="0">
            <a:spAutoFit/>
          </a:bodyPr>
          <a:lstStyle/>
          <a:p>
            <a:r>
              <a:rPr lang="en-GB" dirty="0" smtClean="0"/>
              <a:t>295 s</a:t>
            </a:r>
            <a:endParaRPr lang="en-GB" dirty="0"/>
          </a:p>
        </p:txBody>
      </p:sp>
      <p:sp>
        <p:nvSpPr>
          <p:cNvPr id="19" name="TextBox 18"/>
          <p:cNvSpPr txBox="1"/>
          <p:nvPr/>
        </p:nvSpPr>
        <p:spPr>
          <a:xfrm>
            <a:off x="212965" y="3868095"/>
            <a:ext cx="802255" cy="369332"/>
          </a:xfrm>
          <a:prstGeom prst="rect">
            <a:avLst/>
          </a:prstGeom>
          <a:noFill/>
        </p:spPr>
        <p:txBody>
          <a:bodyPr wrap="square" rtlCol="0">
            <a:spAutoFit/>
          </a:bodyPr>
          <a:lstStyle/>
          <a:p>
            <a:r>
              <a:rPr lang="en-GB" dirty="0" smtClean="0"/>
              <a:t>229 s</a:t>
            </a:r>
            <a:endParaRPr lang="en-GB" dirty="0"/>
          </a:p>
        </p:txBody>
      </p:sp>
      <p:sp>
        <p:nvSpPr>
          <p:cNvPr id="20" name="TextBox 19"/>
          <p:cNvSpPr txBox="1"/>
          <p:nvPr/>
        </p:nvSpPr>
        <p:spPr>
          <a:xfrm>
            <a:off x="212965" y="2917210"/>
            <a:ext cx="802255" cy="369332"/>
          </a:xfrm>
          <a:prstGeom prst="rect">
            <a:avLst/>
          </a:prstGeom>
          <a:noFill/>
        </p:spPr>
        <p:txBody>
          <a:bodyPr wrap="square" rtlCol="0">
            <a:spAutoFit/>
          </a:bodyPr>
          <a:lstStyle/>
          <a:p>
            <a:r>
              <a:rPr lang="en-GB" dirty="0" smtClean="0"/>
              <a:t>361 s</a:t>
            </a:r>
            <a:endParaRPr lang="en-GB" dirty="0"/>
          </a:p>
        </p:txBody>
      </p:sp>
      <p:sp>
        <p:nvSpPr>
          <p:cNvPr id="5" name="Rectangle 4"/>
          <p:cNvSpPr/>
          <p:nvPr/>
        </p:nvSpPr>
        <p:spPr>
          <a:xfrm>
            <a:off x="5311139" y="2788614"/>
            <a:ext cx="281941" cy="3226628"/>
          </a:xfrm>
          <a:prstGeom prst="rect">
            <a:avLst/>
          </a:prstGeom>
          <a:solidFill>
            <a:schemeClr val="accent1">
              <a:alpha val="29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1" name="Rectangle 20"/>
          <p:cNvSpPr/>
          <p:nvPr/>
        </p:nvSpPr>
        <p:spPr>
          <a:xfrm>
            <a:off x="3553637" y="2800029"/>
            <a:ext cx="160521" cy="3226628"/>
          </a:xfrm>
          <a:prstGeom prst="rect">
            <a:avLst/>
          </a:prstGeom>
          <a:solidFill>
            <a:schemeClr val="accent1">
              <a:alpha val="29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2" name="Rectangle 21"/>
          <p:cNvSpPr/>
          <p:nvPr/>
        </p:nvSpPr>
        <p:spPr>
          <a:xfrm>
            <a:off x="3354347" y="2800030"/>
            <a:ext cx="160521" cy="3226628"/>
          </a:xfrm>
          <a:prstGeom prst="rect">
            <a:avLst/>
          </a:prstGeom>
          <a:solidFill>
            <a:schemeClr val="accent1">
              <a:alpha val="29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4" name="Cube 23"/>
          <p:cNvSpPr>
            <a:spLocks noChangeAspect="1"/>
          </p:cNvSpPr>
          <p:nvPr/>
        </p:nvSpPr>
        <p:spPr>
          <a:xfrm>
            <a:off x="2491804" y="1078070"/>
            <a:ext cx="1285854" cy="1167434"/>
          </a:xfrm>
          <a:prstGeom prst="cube">
            <a:avLst/>
          </a:prstGeom>
          <a:solidFill>
            <a:schemeClr val="accent1">
              <a:alpha val="40000"/>
            </a:schemeClr>
          </a:solidFill>
          <a:ln w="412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Rectangle 24"/>
          <p:cNvSpPr/>
          <p:nvPr/>
        </p:nvSpPr>
        <p:spPr>
          <a:xfrm>
            <a:off x="212964" y="143933"/>
            <a:ext cx="8169035" cy="461665"/>
          </a:xfrm>
          <a:prstGeom prst="rect">
            <a:avLst/>
          </a:prstGeom>
        </p:spPr>
        <p:txBody>
          <a:bodyPr wrap="square">
            <a:spAutoFit/>
          </a:bodyPr>
          <a:lstStyle/>
          <a:p>
            <a:r>
              <a:rPr lang="en-US" sz="2400" b="1" dirty="0" smtClean="0">
                <a:latin typeface="Arial"/>
                <a:cs typeface="Arial"/>
              </a:rPr>
              <a:t>Clear acceleration in presence of cage</a:t>
            </a:r>
            <a:endParaRPr lang="en-US" sz="2400" b="1" dirty="0">
              <a:latin typeface="Arial"/>
              <a:cs typeface="Arial"/>
            </a:endParaRPr>
          </a:p>
        </p:txBody>
      </p:sp>
      <p:grpSp>
        <p:nvGrpSpPr>
          <p:cNvPr id="2" name="Group 29"/>
          <p:cNvGrpSpPr/>
          <p:nvPr/>
        </p:nvGrpSpPr>
        <p:grpSpPr>
          <a:xfrm>
            <a:off x="109225" y="1939079"/>
            <a:ext cx="1366047" cy="1437192"/>
            <a:chOff x="109225" y="1939079"/>
            <a:chExt cx="1366047" cy="1437192"/>
          </a:xfrm>
        </p:grpSpPr>
        <p:sp>
          <p:nvSpPr>
            <p:cNvPr id="27" name="Oval 26"/>
            <p:cNvSpPr/>
            <p:nvPr/>
          </p:nvSpPr>
          <p:spPr>
            <a:xfrm>
              <a:off x="109225" y="2891809"/>
              <a:ext cx="862864" cy="484462"/>
            </a:xfrm>
            <a:prstGeom prst="ellipse">
              <a:avLst/>
            </a:prstGeom>
            <a:noFill/>
            <a:ln w="38100" cap="flat" cmpd="sng" algn="ctr">
              <a:solidFill>
                <a:srgbClr val="FF0000"/>
              </a:solid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TextBox 27"/>
            <p:cNvSpPr txBox="1"/>
            <p:nvPr/>
          </p:nvSpPr>
          <p:spPr>
            <a:xfrm>
              <a:off x="283570" y="1939079"/>
              <a:ext cx="1191702" cy="461665"/>
            </a:xfrm>
            <a:prstGeom prst="rect">
              <a:avLst/>
            </a:prstGeom>
            <a:noFill/>
          </p:spPr>
          <p:txBody>
            <a:bodyPr wrap="none" rtlCol="0">
              <a:spAutoFit/>
            </a:bodyPr>
            <a:lstStyle/>
            <a:p>
              <a:r>
                <a:rPr lang="en-US" sz="2400" dirty="0" smtClean="0">
                  <a:solidFill>
                    <a:srgbClr val="FF0000"/>
                  </a:solidFill>
                  <a:latin typeface="Arial"/>
                  <a:cs typeface="Arial"/>
                </a:rPr>
                <a:t>≈ 6 min</a:t>
              </a:r>
            </a:p>
          </p:txBody>
        </p:sp>
        <p:cxnSp>
          <p:nvCxnSpPr>
            <p:cNvPr id="29" name="Straight Connector 28"/>
            <p:cNvCxnSpPr/>
            <p:nvPr/>
          </p:nvCxnSpPr>
          <p:spPr>
            <a:xfrm rot="5400000">
              <a:off x="443720" y="2544676"/>
              <a:ext cx="550334" cy="177800"/>
            </a:xfrm>
            <a:prstGeom prst="line">
              <a:avLst/>
            </a:prstGeom>
            <a:ln w="38100" cap="flat" cmpd="sng" algn="ctr">
              <a:solidFill>
                <a:srgbClr val="FF0000"/>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grpSp>
      <p:sp>
        <p:nvSpPr>
          <p:cNvPr id="3" name="TextBox 2"/>
          <p:cNvSpPr txBox="1"/>
          <p:nvPr/>
        </p:nvSpPr>
        <p:spPr>
          <a:xfrm>
            <a:off x="4134966" y="1261677"/>
            <a:ext cx="1014984" cy="400110"/>
          </a:xfrm>
          <a:prstGeom prst="rect">
            <a:avLst/>
          </a:prstGeom>
          <a:noFill/>
        </p:spPr>
        <p:txBody>
          <a:bodyPr wrap="square" rtlCol="0">
            <a:spAutoFit/>
          </a:bodyPr>
          <a:lstStyle/>
          <a:p>
            <a:r>
              <a:rPr lang="en-US" sz="2000" dirty="0" smtClean="0">
                <a:latin typeface="Arial"/>
                <a:cs typeface="Arial"/>
              </a:rPr>
              <a:t>HO</a:t>
            </a:r>
            <a:r>
              <a:rPr lang="en-US" sz="2000" baseline="30000" dirty="0" smtClean="0">
                <a:latin typeface="Arial"/>
                <a:cs typeface="Arial"/>
              </a:rPr>
              <a:t>–</a:t>
            </a:r>
          </a:p>
        </p:txBody>
      </p:sp>
    </p:spTree>
    <p:extLst>
      <p:ext uri="{BB962C8B-B14F-4D97-AF65-F5344CB8AC3E}">
        <p14:creationId xmlns:p14="http://schemas.microsoft.com/office/powerpoint/2010/main" val="3512276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500"/>
                                        <p:tgtEl>
                                          <p:spTgt spid="21"/>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1" grpId="0" animBg="1"/>
      <p:bldP spid="2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p:cNvGraphicFramePr>
            <a:graphicFrameLocks noChangeAspect="1"/>
          </p:cNvGraphicFramePr>
          <p:nvPr>
            <p:extLst>
              <p:ext uri="{D42A27DB-BD31-4B8C-83A1-F6EECF244321}">
                <p14:modId xmlns:p14="http://schemas.microsoft.com/office/powerpoint/2010/main" val="889890443"/>
              </p:ext>
            </p:extLst>
          </p:nvPr>
        </p:nvGraphicFramePr>
        <p:xfrm>
          <a:off x="2413914" y="101600"/>
          <a:ext cx="4575798" cy="1007533"/>
        </p:xfrm>
        <a:graphic>
          <a:graphicData uri="http://schemas.openxmlformats.org/presentationml/2006/ole">
            <mc:AlternateContent xmlns:mc="http://schemas.openxmlformats.org/markup-compatibility/2006">
              <mc:Choice xmlns:v="urn:schemas-microsoft-com:vml" Requires="v">
                <p:oleObj spid="_x0000_s57422" name="CS ChemDraw Drawing" r:id="rId3" imgW="3302000" imgH="736600" progId="">
                  <p:embed/>
                </p:oleObj>
              </mc:Choice>
              <mc:Fallback>
                <p:oleObj name="CS ChemDraw Drawing" r:id="rId3" imgW="3302000" imgH="736600" progId="">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13914" y="101600"/>
                        <a:ext cx="4575798" cy="1007533"/>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grpSp>
        <p:nvGrpSpPr>
          <p:cNvPr id="3" name="Group 15"/>
          <p:cNvGrpSpPr/>
          <p:nvPr/>
        </p:nvGrpSpPr>
        <p:grpSpPr>
          <a:xfrm>
            <a:off x="325581" y="3824720"/>
            <a:ext cx="5211619" cy="2842779"/>
            <a:chOff x="4430650" y="2476472"/>
            <a:chExt cx="4645025" cy="2591560"/>
          </a:xfrm>
        </p:grpSpPr>
        <p:sp>
          <p:nvSpPr>
            <p:cNvPr id="2" name="TextBox 1"/>
            <p:cNvSpPr txBox="1"/>
            <p:nvPr/>
          </p:nvSpPr>
          <p:spPr>
            <a:xfrm>
              <a:off x="5158153" y="2476472"/>
              <a:ext cx="1295035" cy="336694"/>
            </a:xfrm>
            <a:prstGeom prst="rect">
              <a:avLst/>
            </a:prstGeom>
            <a:noFill/>
          </p:spPr>
          <p:txBody>
            <a:bodyPr wrap="square" rtlCol="0">
              <a:spAutoFit/>
            </a:bodyPr>
            <a:lstStyle/>
            <a:p>
              <a:r>
                <a:rPr lang="en-GB" dirty="0" smtClean="0"/>
                <a:t>Background</a:t>
              </a:r>
              <a:endParaRPr lang="en-GB" dirty="0"/>
            </a:p>
          </p:txBody>
        </p:sp>
        <p:sp>
          <p:nvSpPr>
            <p:cNvPr id="10" name="TextBox 9"/>
            <p:cNvSpPr txBox="1"/>
            <p:nvPr/>
          </p:nvSpPr>
          <p:spPr>
            <a:xfrm>
              <a:off x="7596553" y="2476472"/>
              <a:ext cx="1123384" cy="336694"/>
            </a:xfrm>
            <a:prstGeom prst="rect">
              <a:avLst/>
            </a:prstGeom>
            <a:noFill/>
          </p:spPr>
          <p:txBody>
            <a:bodyPr wrap="square" rtlCol="0">
              <a:spAutoFit/>
            </a:bodyPr>
            <a:lstStyle/>
            <a:p>
              <a:r>
                <a:rPr lang="en-GB" dirty="0" smtClean="0"/>
                <a:t>With cage</a:t>
              </a:r>
              <a:endParaRPr lang="en-GB" dirty="0"/>
            </a:p>
          </p:txBody>
        </p:sp>
        <p:pic>
          <p:nvPicPr>
            <p:cNvPr id="11" name="Picture 10"/>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733795" y="2848707"/>
              <a:ext cx="2341880" cy="2219325"/>
            </a:xfrm>
            <a:prstGeom prst="rect">
              <a:avLst/>
            </a:prstGeom>
            <a:noFill/>
            <a:ln>
              <a:noFill/>
            </a:ln>
          </p:spPr>
        </p:pic>
        <p:pic>
          <p:nvPicPr>
            <p:cNvPr id="13" name="Picture 12"/>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430650" y="2890616"/>
              <a:ext cx="2303145" cy="2135505"/>
            </a:xfrm>
            <a:prstGeom prst="rect">
              <a:avLst/>
            </a:prstGeom>
            <a:noFill/>
            <a:ln>
              <a:noFill/>
            </a:ln>
          </p:spPr>
        </p:pic>
      </p:grpSp>
      <p:graphicFrame>
        <p:nvGraphicFramePr>
          <p:cNvPr id="15" name="Chart 14"/>
          <p:cNvGraphicFramePr/>
          <p:nvPr>
            <p:extLst>
              <p:ext uri="{D42A27DB-BD31-4B8C-83A1-F6EECF244321}">
                <p14:modId xmlns:p14="http://schemas.microsoft.com/office/powerpoint/2010/main" val="2258975927"/>
              </p:ext>
            </p:extLst>
          </p:nvPr>
        </p:nvGraphicFramePr>
        <p:xfrm>
          <a:off x="325579" y="967219"/>
          <a:ext cx="4176671" cy="2775584"/>
        </p:xfrm>
        <a:graphic>
          <a:graphicData uri="http://schemas.openxmlformats.org/drawingml/2006/chart">
            <c:chart xmlns:c="http://schemas.openxmlformats.org/drawingml/2006/chart" xmlns:r="http://schemas.openxmlformats.org/officeDocument/2006/relationships" r:id="rId7"/>
          </a:graphicData>
        </a:graphic>
      </p:graphicFrame>
      <p:grpSp>
        <p:nvGrpSpPr>
          <p:cNvPr id="5" name="Group 19"/>
          <p:cNvGrpSpPr/>
          <p:nvPr/>
        </p:nvGrpSpPr>
        <p:grpSpPr>
          <a:xfrm>
            <a:off x="5867400" y="2928748"/>
            <a:ext cx="2717800" cy="895972"/>
            <a:chOff x="5867400" y="2928748"/>
            <a:chExt cx="2717800" cy="895972"/>
          </a:xfrm>
        </p:grpSpPr>
        <p:sp>
          <p:nvSpPr>
            <p:cNvPr id="18" name="TextBox 17"/>
            <p:cNvSpPr txBox="1"/>
            <p:nvPr/>
          </p:nvSpPr>
          <p:spPr>
            <a:xfrm>
              <a:off x="6134100" y="2928748"/>
              <a:ext cx="2247751" cy="895972"/>
            </a:xfrm>
            <a:prstGeom prst="rect">
              <a:avLst/>
            </a:prstGeom>
            <a:noFill/>
          </p:spPr>
          <p:txBody>
            <a:bodyPr wrap="none" rtlCol="0">
              <a:spAutoFit/>
            </a:bodyPr>
            <a:lstStyle/>
            <a:p>
              <a:pPr>
                <a:lnSpc>
                  <a:spcPts val="3200"/>
                </a:lnSpc>
              </a:pPr>
              <a:r>
                <a:rPr lang="en-US" sz="2000" b="1" i="1" dirty="0" err="1" smtClean="0">
                  <a:latin typeface="Arial"/>
                  <a:cs typeface="Arial"/>
                </a:rPr>
                <a:t>k</a:t>
              </a:r>
              <a:r>
                <a:rPr lang="en-US" sz="2000" b="1" baseline="-25000" dirty="0" err="1" smtClean="0">
                  <a:latin typeface="Arial"/>
                  <a:cs typeface="Arial"/>
                </a:rPr>
                <a:t>cat</a:t>
              </a:r>
              <a:r>
                <a:rPr lang="en-US" sz="2000" b="1" dirty="0" smtClean="0">
                  <a:latin typeface="Arial"/>
                  <a:cs typeface="Arial"/>
                </a:rPr>
                <a:t> / </a:t>
              </a:r>
              <a:r>
                <a:rPr lang="en-US" sz="2000" b="1" i="1" dirty="0" err="1" smtClean="0">
                  <a:latin typeface="Arial"/>
                  <a:cs typeface="Arial"/>
                </a:rPr>
                <a:t>k</a:t>
              </a:r>
              <a:r>
                <a:rPr lang="en-US" sz="2000" b="1" baseline="-25000" dirty="0" err="1" smtClean="0">
                  <a:latin typeface="Arial"/>
                  <a:cs typeface="Arial"/>
                </a:rPr>
                <a:t>uncat</a:t>
              </a:r>
              <a:r>
                <a:rPr lang="en-US" sz="2000" b="1" baseline="-25000" dirty="0" smtClean="0">
                  <a:latin typeface="Arial"/>
                  <a:cs typeface="Arial"/>
                </a:rPr>
                <a:t> </a:t>
              </a:r>
              <a:r>
                <a:rPr lang="en-US" sz="2000" b="1" dirty="0" smtClean="0">
                  <a:latin typeface="Arial"/>
                  <a:cs typeface="Arial"/>
                </a:rPr>
                <a:t>= 4500</a:t>
              </a:r>
            </a:p>
            <a:p>
              <a:pPr>
                <a:lnSpc>
                  <a:spcPts val="3200"/>
                </a:lnSpc>
              </a:pPr>
              <a:r>
                <a:rPr lang="en-US" sz="2000" b="1" dirty="0" smtClean="0">
                  <a:latin typeface="Arial"/>
                  <a:cs typeface="Arial"/>
                </a:rPr>
                <a:t>at pH 10</a:t>
              </a:r>
            </a:p>
          </p:txBody>
        </p:sp>
        <p:sp>
          <p:nvSpPr>
            <p:cNvPr id="19" name="Rounded Rectangle 18"/>
            <p:cNvSpPr/>
            <p:nvPr/>
          </p:nvSpPr>
          <p:spPr>
            <a:xfrm>
              <a:off x="5867400" y="2928748"/>
              <a:ext cx="2717800" cy="895972"/>
            </a:xfrm>
            <a:prstGeom prst="roundRect">
              <a:avLst/>
            </a:prstGeom>
            <a:noFill/>
            <a:ln w="28575" cap="flat" cmpd="sng" algn="ctr">
              <a:solidFill>
                <a:schemeClr val="tx1"/>
              </a:solid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6" name="TextBox 5"/>
          <p:cNvSpPr txBox="1"/>
          <p:nvPr/>
        </p:nvSpPr>
        <p:spPr>
          <a:xfrm>
            <a:off x="5867400" y="4809744"/>
            <a:ext cx="3093720" cy="707886"/>
          </a:xfrm>
          <a:prstGeom prst="rect">
            <a:avLst/>
          </a:prstGeom>
          <a:noFill/>
        </p:spPr>
        <p:txBody>
          <a:bodyPr wrap="square" rtlCol="0">
            <a:spAutoFit/>
          </a:bodyPr>
          <a:lstStyle/>
          <a:p>
            <a:r>
              <a:rPr lang="en-US" sz="2000" b="1" dirty="0" smtClean="0">
                <a:latin typeface="Arial"/>
                <a:cs typeface="Arial"/>
              </a:rPr>
              <a:t>Maximum acceleration 2 x 10</a:t>
            </a:r>
            <a:r>
              <a:rPr lang="en-US" sz="2000" b="1" baseline="30000" dirty="0" smtClean="0">
                <a:latin typeface="Arial"/>
                <a:cs typeface="Arial"/>
              </a:rPr>
              <a:t>5</a:t>
            </a:r>
            <a:r>
              <a:rPr lang="en-US" sz="2000" b="1" dirty="0" smtClean="0">
                <a:latin typeface="Arial"/>
                <a:cs typeface="Arial"/>
              </a:rPr>
              <a:t> at pH ≈ 8</a:t>
            </a:r>
          </a:p>
        </p:txBody>
      </p:sp>
    </p:spTree>
    <p:extLst>
      <p:ext uri="{BB962C8B-B14F-4D97-AF65-F5344CB8AC3E}">
        <p14:creationId xmlns:p14="http://schemas.microsoft.com/office/powerpoint/2010/main" val="21719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p:cNvGraphicFramePr>
            <a:graphicFrameLocks noChangeAspect="1"/>
          </p:cNvGraphicFramePr>
          <p:nvPr>
            <p:extLst>
              <p:ext uri="{D42A27DB-BD31-4B8C-83A1-F6EECF244321}">
                <p14:modId xmlns:p14="http://schemas.microsoft.com/office/powerpoint/2010/main" val="3231184399"/>
              </p:ext>
            </p:extLst>
          </p:nvPr>
        </p:nvGraphicFramePr>
        <p:xfrm>
          <a:off x="6100470" y="2678570"/>
          <a:ext cx="841375" cy="731837"/>
        </p:xfrm>
        <a:graphic>
          <a:graphicData uri="http://schemas.openxmlformats.org/presentationml/2006/ole">
            <mc:AlternateContent xmlns:mc="http://schemas.openxmlformats.org/markup-compatibility/2006">
              <mc:Choice xmlns:v="urn:schemas-microsoft-com:vml" Requires="v">
                <p:oleObj spid="_x0000_s62604" name="CS ChemDraw Drawing" r:id="rId3" imgW="711200" imgH="635000" progId="">
                  <p:embed/>
                </p:oleObj>
              </mc:Choice>
              <mc:Fallback>
                <p:oleObj name="CS ChemDraw Drawing" r:id="rId3" imgW="711200" imgH="635000" progId="">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00470" y="2678570"/>
                        <a:ext cx="841375" cy="731837"/>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sp>
        <p:nvSpPr>
          <p:cNvPr id="6" name="Cube 5"/>
          <p:cNvSpPr>
            <a:spLocks noChangeAspect="1"/>
          </p:cNvSpPr>
          <p:nvPr/>
        </p:nvSpPr>
        <p:spPr>
          <a:xfrm>
            <a:off x="5974028" y="2400345"/>
            <a:ext cx="1285854" cy="1167434"/>
          </a:xfrm>
          <a:prstGeom prst="cube">
            <a:avLst/>
          </a:prstGeom>
          <a:solidFill>
            <a:schemeClr val="accent1">
              <a:alpha val="40000"/>
            </a:schemeClr>
          </a:solidFill>
          <a:ln w="412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extBox 1"/>
          <p:cNvSpPr txBox="1"/>
          <p:nvPr/>
        </p:nvSpPr>
        <p:spPr>
          <a:xfrm>
            <a:off x="5442878" y="2061791"/>
            <a:ext cx="511679" cy="338554"/>
          </a:xfrm>
          <a:prstGeom prst="rect">
            <a:avLst/>
          </a:prstGeom>
          <a:noFill/>
        </p:spPr>
        <p:txBody>
          <a:bodyPr wrap="none" rtlCol="0">
            <a:spAutoFit/>
          </a:bodyPr>
          <a:lstStyle/>
          <a:p>
            <a:r>
              <a:rPr lang="en-GB" sz="2400" baseline="30000" dirty="0" smtClean="0"/>
              <a:t>-</a:t>
            </a:r>
            <a:r>
              <a:rPr lang="en-GB" sz="1600" dirty="0" smtClean="0"/>
              <a:t>OH</a:t>
            </a:r>
            <a:endParaRPr lang="en-GB" sz="1600" dirty="0"/>
          </a:p>
        </p:txBody>
      </p:sp>
      <p:sp>
        <p:nvSpPr>
          <p:cNvPr id="8" name="TextBox 7"/>
          <p:cNvSpPr txBox="1"/>
          <p:nvPr/>
        </p:nvSpPr>
        <p:spPr>
          <a:xfrm>
            <a:off x="5435004" y="2593633"/>
            <a:ext cx="511679" cy="338554"/>
          </a:xfrm>
          <a:prstGeom prst="rect">
            <a:avLst/>
          </a:prstGeom>
          <a:noFill/>
        </p:spPr>
        <p:txBody>
          <a:bodyPr wrap="none" rtlCol="0">
            <a:spAutoFit/>
          </a:bodyPr>
          <a:lstStyle/>
          <a:p>
            <a:r>
              <a:rPr lang="en-GB" sz="2400" baseline="30000" dirty="0" smtClean="0"/>
              <a:t>-</a:t>
            </a:r>
            <a:r>
              <a:rPr lang="en-GB" sz="1600" dirty="0" smtClean="0"/>
              <a:t>OH</a:t>
            </a:r>
            <a:endParaRPr lang="en-GB" sz="1600" dirty="0"/>
          </a:p>
        </p:txBody>
      </p:sp>
      <p:sp>
        <p:nvSpPr>
          <p:cNvPr id="9" name="TextBox 8"/>
          <p:cNvSpPr txBox="1"/>
          <p:nvPr/>
        </p:nvSpPr>
        <p:spPr>
          <a:xfrm>
            <a:off x="5598522" y="2235690"/>
            <a:ext cx="511679" cy="338554"/>
          </a:xfrm>
          <a:prstGeom prst="rect">
            <a:avLst/>
          </a:prstGeom>
          <a:noFill/>
        </p:spPr>
        <p:txBody>
          <a:bodyPr wrap="none" rtlCol="0">
            <a:spAutoFit/>
          </a:bodyPr>
          <a:lstStyle/>
          <a:p>
            <a:r>
              <a:rPr lang="en-GB" sz="2400" baseline="30000" dirty="0" smtClean="0"/>
              <a:t>-</a:t>
            </a:r>
            <a:r>
              <a:rPr lang="en-GB" sz="1600" dirty="0" smtClean="0"/>
              <a:t>OH</a:t>
            </a:r>
            <a:endParaRPr lang="en-GB" sz="1600" dirty="0"/>
          </a:p>
        </p:txBody>
      </p:sp>
      <p:sp>
        <p:nvSpPr>
          <p:cNvPr id="11" name="TextBox 10"/>
          <p:cNvSpPr txBox="1"/>
          <p:nvPr/>
        </p:nvSpPr>
        <p:spPr>
          <a:xfrm>
            <a:off x="6344262" y="2346261"/>
            <a:ext cx="511679" cy="338554"/>
          </a:xfrm>
          <a:prstGeom prst="rect">
            <a:avLst/>
          </a:prstGeom>
          <a:noFill/>
        </p:spPr>
        <p:txBody>
          <a:bodyPr wrap="none" rtlCol="0">
            <a:spAutoFit/>
          </a:bodyPr>
          <a:lstStyle/>
          <a:p>
            <a:r>
              <a:rPr lang="en-GB" sz="2400" baseline="30000" dirty="0" smtClean="0"/>
              <a:t>-</a:t>
            </a:r>
            <a:r>
              <a:rPr lang="en-GB" sz="1600" dirty="0" smtClean="0"/>
              <a:t>OH</a:t>
            </a:r>
            <a:endParaRPr lang="en-GB" sz="1600" dirty="0"/>
          </a:p>
        </p:txBody>
      </p:sp>
      <p:sp>
        <p:nvSpPr>
          <p:cNvPr id="12" name="TextBox 11"/>
          <p:cNvSpPr txBox="1"/>
          <p:nvPr/>
        </p:nvSpPr>
        <p:spPr>
          <a:xfrm>
            <a:off x="5161873" y="2984062"/>
            <a:ext cx="511679" cy="338554"/>
          </a:xfrm>
          <a:prstGeom prst="rect">
            <a:avLst/>
          </a:prstGeom>
          <a:noFill/>
        </p:spPr>
        <p:txBody>
          <a:bodyPr wrap="none" rtlCol="0">
            <a:spAutoFit/>
          </a:bodyPr>
          <a:lstStyle/>
          <a:p>
            <a:r>
              <a:rPr lang="en-GB" sz="2400" baseline="30000" dirty="0" smtClean="0"/>
              <a:t>-</a:t>
            </a:r>
            <a:r>
              <a:rPr lang="en-GB" sz="1600" dirty="0" smtClean="0"/>
              <a:t>OH</a:t>
            </a:r>
            <a:endParaRPr lang="en-GB" sz="1600" dirty="0"/>
          </a:p>
        </p:txBody>
      </p:sp>
      <p:sp>
        <p:nvSpPr>
          <p:cNvPr id="13" name="TextBox 12"/>
          <p:cNvSpPr txBox="1"/>
          <p:nvPr/>
        </p:nvSpPr>
        <p:spPr>
          <a:xfrm>
            <a:off x="5400821" y="3182616"/>
            <a:ext cx="511679" cy="338554"/>
          </a:xfrm>
          <a:prstGeom prst="rect">
            <a:avLst/>
          </a:prstGeom>
          <a:noFill/>
        </p:spPr>
        <p:txBody>
          <a:bodyPr wrap="none" rtlCol="0">
            <a:spAutoFit/>
          </a:bodyPr>
          <a:lstStyle/>
          <a:p>
            <a:r>
              <a:rPr lang="en-GB" sz="2400" baseline="30000" dirty="0" smtClean="0"/>
              <a:t>-</a:t>
            </a:r>
            <a:r>
              <a:rPr lang="en-GB" sz="1600" dirty="0" smtClean="0"/>
              <a:t>OH</a:t>
            </a:r>
            <a:endParaRPr lang="en-GB" sz="1600" dirty="0"/>
          </a:p>
        </p:txBody>
      </p:sp>
      <p:sp>
        <p:nvSpPr>
          <p:cNvPr id="14" name="TextBox 13"/>
          <p:cNvSpPr txBox="1"/>
          <p:nvPr/>
        </p:nvSpPr>
        <p:spPr>
          <a:xfrm>
            <a:off x="5718188" y="3674501"/>
            <a:ext cx="511679" cy="338554"/>
          </a:xfrm>
          <a:prstGeom prst="rect">
            <a:avLst/>
          </a:prstGeom>
          <a:noFill/>
        </p:spPr>
        <p:txBody>
          <a:bodyPr wrap="none" rtlCol="0">
            <a:spAutoFit/>
          </a:bodyPr>
          <a:lstStyle/>
          <a:p>
            <a:r>
              <a:rPr lang="en-GB" sz="2400" baseline="30000" dirty="0" smtClean="0"/>
              <a:t>-</a:t>
            </a:r>
            <a:r>
              <a:rPr lang="en-GB" sz="1600" dirty="0" smtClean="0"/>
              <a:t>OH</a:t>
            </a:r>
            <a:endParaRPr lang="en-GB" sz="1600" dirty="0"/>
          </a:p>
        </p:txBody>
      </p:sp>
      <p:sp>
        <p:nvSpPr>
          <p:cNvPr id="15" name="TextBox 14"/>
          <p:cNvSpPr txBox="1"/>
          <p:nvPr/>
        </p:nvSpPr>
        <p:spPr>
          <a:xfrm>
            <a:off x="6361115" y="3670686"/>
            <a:ext cx="511679" cy="338554"/>
          </a:xfrm>
          <a:prstGeom prst="rect">
            <a:avLst/>
          </a:prstGeom>
          <a:noFill/>
        </p:spPr>
        <p:txBody>
          <a:bodyPr wrap="none" rtlCol="0">
            <a:spAutoFit/>
          </a:bodyPr>
          <a:lstStyle/>
          <a:p>
            <a:r>
              <a:rPr lang="en-GB" sz="2400" baseline="30000" dirty="0" smtClean="0"/>
              <a:t>-</a:t>
            </a:r>
            <a:r>
              <a:rPr lang="en-GB" sz="1600" dirty="0" smtClean="0"/>
              <a:t>OH</a:t>
            </a:r>
            <a:endParaRPr lang="en-GB" sz="1600" dirty="0"/>
          </a:p>
        </p:txBody>
      </p:sp>
      <p:sp>
        <p:nvSpPr>
          <p:cNvPr id="16" name="TextBox 15"/>
          <p:cNvSpPr txBox="1"/>
          <p:nvPr/>
        </p:nvSpPr>
        <p:spPr>
          <a:xfrm>
            <a:off x="6080029" y="3853611"/>
            <a:ext cx="511679" cy="338554"/>
          </a:xfrm>
          <a:prstGeom prst="rect">
            <a:avLst/>
          </a:prstGeom>
          <a:noFill/>
        </p:spPr>
        <p:txBody>
          <a:bodyPr wrap="none" rtlCol="0">
            <a:spAutoFit/>
          </a:bodyPr>
          <a:lstStyle/>
          <a:p>
            <a:r>
              <a:rPr lang="en-GB" sz="2400" baseline="30000" dirty="0" smtClean="0"/>
              <a:t>-</a:t>
            </a:r>
            <a:r>
              <a:rPr lang="en-GB" sz="1600" dirty="0" smtClean="0"/>
              <a:t>OH</a:t>
            </a:r>
            <a:endParaRPr lang="en-GB" sz="1600" dirty="0"/>
          </a:p>
        </p:txBody>
      </p:sp>
      <p:sp>
        <p:nvSpPr>
          <p:cNvPr id="17" name="TextBox 16"/>
          <p:cNvSpPr txBox="1"/>
          <p:nvPr/>
        </p:nvSpPr>
        <p:spPr>
          <a:xfrm>
            <a:off x="7004042" y="3670686"/>
            <a:ext cx="511679" cy="338554"/>
          </a:xfrm>
          <a:prstGeom prst="rect">
            <a:avLst/>
          </a:prstGeom>
          <a:noFill/>
        </p:spPr>
        <p:txBody>
          <a:bodyPr wrap="none" rtlCol="0">
            <a:spAutoFit/>
          </a:bodyPr>
          <a:lstStyle/>
          <a:p>
            <a:r>
              <a:rPr lang="en-GB" sz="2400" baseline="30000" dirty="0" smtClean="0"/>
              <a:t>-</a:t>
            </a:r>
            <a:r>
              <a:rPr lang="en-GB" sz="1600" dirty="0" smtClean="0"/>
              <a:t>OH</a:t>
            </a:r>
            <a:endParaRPr lang="en-GB" sz="1600" dirty="0"/>
          </a:p>
        </p:txBody>
      </p:sp>
      <p:sp>
        <p:nvSpPr>
          <p:cNvPr id="18" name="TextBox 17"/>
          <p:cNvSpPr txBox="1"/>
          <p:nvPr/>
        </p:nvSpPr>
        <p:spPr>
          <a:xfrm>
            <a:off x="5216464" y="2417970"/>
            <a:ext cx="511679" cy="338554"/>
          </a:xfrm>
          <a:prstGeom prst="rect">
            <a:avLst/>
          </a:prstGeom>
          <a:noFill/>
        </p:spPr>
        <p:txBody>
          <a:bodyPr wrap="none" rtlCol="0">
            <a:spAutoFit/>
          </a:bodyPr>
          <a:lstStyle/>
          <a:p>
            <a:r>
              <a:rPr lang="en-GB" sz="2400" baseline="30000" dirty="0" smtClean="0"/>
              <a:t>-</a:t>
            </a:r>
            <a:r>
              <a:rPr lang="en-GB" sz="1600" dirty="0" smtClean="0"/>
              <a:t>OH</a:t>
            </a:r>
            <a:endParaRPr lang="en-GB" sz="1600" dirty="0"/>
          </a:p>
        </p:txBody>
      </p:sp>
      <p:sp>
        <p:nvSpPr>
          <p:cNvPr id="19" name="TextBox 18"/>
          <p:cNvSpPr txBox="1"/>
          <p:nvPr/>
        </p:nvSpPr>
        <p:spPr>
          <a:xfrm>
            <a:off x="7241652" y="3229225"/>
            <a:ext cx="511679" cy="338554"/>
          </a:xfrm>
          <a:prstGeom prst="rect">
            <a:avLst/>
          </a:prstGeom>
          <a:noFill/>
        </p:spPr>
        <p:txBody>
          <a:bodyPr wrap="none" rtlCol="0">
            <a:spAutoFit/>
          </a:bodyPr>
          <a:lstStyle/>
          <a:p>
            <a:r>
              <a:rPr lang="en-GB" sz="2400" baseline="30000" dirty="0" smtClean="0"/>
              <a:t>-</a:t>
            </a:r>
            <a:r>
              <a:rPr lang="en-GB" sz="1600" dirty="0" smtClean="0"/>
              <a:t>OH</a:t>
            </a:r>
            <a:endParaRPr lang="en-GB" sz="1600" dirty="0"/>
          </a:p>
        </p:txBody>
      </p:sp>
      <p:sp>
        <p:nvSpPr>
          <p:cNvPr id="20" name="TextBox 19"/>
          <p:cNvSpPr txBox="1"/>
          <p:nvPr/>
        </p:nvSpPr>
        <p:spPr>
          <a:xfrm>
            <a:off x="7259882" y="2980540"/>
            <a:ext cx="511679" cy="338554"/>
          </a:xfrm>
          <a:prstGeom prst="rect">
            <a:avLst/>
          </a:prstGeom>
          <a:noFill/>
        </p:spPr>
        <p:txBody>
          <a:bodyPr wrap="none" rtlCol="0">
            <a:spAutoFit/>
          </a:bodyPr>
          <a:lstStyle/>
          <a:p>
            <a:r>
              <a:rPr lang="en-GB" sz="2400" baseline="30000" dirty="0" smtClean="0"/>
              <a:t>-</a:t>
            </a:r>
            <a:r>
              <a:rPr lang="en-GB" sz="1600" dirty="0" smtClean="0"/>
              <a:t>OH</a:t>
            </a:r>
            <a:endParaRPr lang="en-GB" sz="1600" dirty="0"/>
          </a:p>
        </p:txBody>
      </p:sp>
      <p:sp>
        <p:nvSpPr>
          <p:cNvPr id="21" name="TextBox 20"/>
          <p:cNvSpPr txBox="1"/>
          <p:nvPr/>
        </p:nvSpPr>
        <p:spPr>
          <a:xfrm>
            <a:off x="7358114" y="3521170"/>
            <a:ext cx="511679" cy="338554"/>
          </a:xfrm>
          <a:prstGeom prst="rect">
            <a:avLst/>
          </a:prstGeom>
          <a:noFill/>
        </p:spPr>
        <p:txBody>
          <a:bodyPr wrap="none" rtlCol="0">
            <a:spAutoFit/>
          </a:bodyPr>
          <a:lstStyle/>
          <a:p>
            <a:r>
              <a:rPr lang="en-GB" sz="2400" baseline="30000" dirty="0" smtClean="0"/>
              <a:t>-</a:t>
            </a:r>
            <a:r>
              <a:rPr lang="en-GB" sz="1600" dirty="0" smtClean="0"/>
              <a:t>OH</a:t>
            </a:r>
            <a:endParaRPr lang="en-GB" sz="1600" dirty="0"/>
          </a:p>
        </p:txBody>
      </p:sp>
      <p:sp>
        <p:nvSpPr>
          <p:cNvPr id="22" name="TextBox 21"/>
          <p:cNvSpPr txBox="1"/>
          <p:nvPr/>
        </p:nvSpPr>
        <p:spPr>
          <a:xfrm>
            <a:off x="6729973" y="3958978"/>
            <a:ext cx="511679" cy="338554"/>
          </a:xfrm>
          <a:prstGeom prst="rect">
            <a:avLst/>
          </a:prstGeom>
          <a:noFill/>
        </p:spPr>
        <p:txBody>
          <a:bodyPr wrap="none" rtlCol="0">
            <a:spAutoFit/>
          </a:bodyPr>
          <a:lstStyle/>
          <a:p>
            <a:r>
              <a:rPr lang="en-GB" sz="2400" baseline="30000" dirty="0" smtClean="0"/>
              <a:t>-</a:t>
            </a:r>
            <a:r>
              <a:rPr lang="en-GB" sz="1600" dirty="0" smtClean="0"/>
              <a:t>OH</a:t>
            </a:r>
            <a:endParaRPr lang="en-GB" sz="1600" dirty="0"/>
          </a:p>
        </p:txBody>
      </p:sp>
      <p:sp>
        <p:nvSpPr>
          <p:cNvPr id="23" name="TextBox 22"/>
          <p:cNvSpPr txBox="1"/>
          <p:nvPr/>
        </p:nvSpPr>
        <p:spPr>
          <a:xfrm>
            <a:off x="7515721" y="2804512"/>
            <a:ext cx="511679" cy="338554"/>
          </a:xfrm>
          <a:prstGeom prst="rect">
            <a:avLst/>
          </a:prstGeom>
          <a:noFill/>
        </p:spPr>
        <p:txBody>
          <a:bodyPr wrap="none" rtlCol="0">
            <a:spAutoFit/>
          </a:bodyPr>
          <a:lstStyle/>
          <a:p>
            <a:r>
              <a:rPr lang="en-GB" sz="2400" baseline="30000" dirty="0" smtClean="0"/>
              <a:t>-</a:t>
            </a:r>
            <a:r>
              <a:rPr lang="en-GB" sz="1600" dirty="0" smtClean="0"/>
              <a:t>OH</a:t>
            </a:r>
            <a:endParaRPr lang="en-GB" sz="1600" dirty="0"/>
          </a:p>
        </p:txBody>
      </p:sp>
      <p:sp>
        <p:nvSpPr>
          <p:cNvPr id="24" name="TextBox 23"/>
          <p:cNvSpPr txBox="1"/>
          <p:nvPr/>
        </p:nvSpPr>
        <p:spPr>
          <a:xfrm>
            <a:off x="6961416" y="2747112"/>
            <a:ext cx="511679" cy="338554"/>
          </a:xfrm>
          <a:prstGeom prst="rect">
            <a:avLst/>
          </a:prstGeom>
          <a:noFill/>
        </p:spPr>
        <p:txBody>
          <a:bodyPr wrap="none" rtlCol="0">
            <a:spAutoFit/>
          </a:bodyPr>
          <a:lstStyle/>
          <a:p>
            <a:r>
              <a:rPr lang="en-GB" sz="2400" baseline="30000" dirty="0" smtClean="0"/>
              <a:t>-</a:t>
            </a:r>
            <a:r>
              <a:rPr lang="en-GB" sz="1600" dirty="0" smtClean="0"/>
              <a:t>OH</a:t>
            </a:r>
            <a:endParaRPr lang="en-GB" sz="1600" dirty="0"/>
          </a:p>
        </p:txBody>
      </p:sp>
      <p:sp>
        <p:nvSpPr>
          <p:cNvPr id="25" name="TextBox 24"/>
          <p:cNvSpPr txBox="1"/>
          <p:nvPr/>
        </p:nvSpPr>
        <p:spPr>
          <a:xfrm>
            <a:off x="5796557" y="1860755"/>
            <a:ext cx="511679" cy="338554"/>
          </a:xfrm>
          <a:prstGeom prst="rect">
            <a:avLst/>
          </a:prstGeom>
          <a:noFill/>
        </p:spPr>
        <p:txBody>
          <a:bodyPr wrap="none" rtlCol="0">
            <a:spAutoFit/>
          </a:bodyPr>
          <a:lstStyle/>
          <a:p>
            <a:r>
              <a:rPr lang="en-GB" sz="2400" baseline="30000" dirty="0" smtClean="0"/>
              <a:t>-</a:t>
            </a:r>
            <a:r>
              <a:rPr lang="en-GB" sz="1600" dirty="0" smtClean="0"/>
              <a:t>OH</a:t>
            </a:r>
            <a:endParaRPr lang="en-GB" sz="1600" dirty="0"/>
          </a:p>
        </p:txBody>
      </p:sp>
      <p:sp>
        <p:nvSpPr>
          <p:cNvPr id="26" name="TextBox 25"/>
          <p:cNvSpPr txBox="1"/>
          <p:nvPr/>
        </p:nvSpPr>
        <p:spPr>
          <a:xfrm>
            <a:off x="6800606" y="1897136"/>
            <a:ext cx="511679" cy="338554"/>
          </a:xfrm>
          <a:prstGeom prst="rect">
            <a:avLst/>
          </a:prstGeom>
          <a:noFill/>
        </p:spPr>
        <p:txBody>
          <a:bodyPr wrap="none" rtlCol="0">
            <a:spAutoFit/>
          </a:bodyPr>
          <a:lstStyle/>
          <a:p>
            <a:r>
              <a:rPr lang="en-GB" sz="2400" baseline="30000" dirty="0" smtClean="0"/>
              <a:t>-</a:t>
            </a:r>
            <a:r>
              <a:rPr lang="en-GB" sz="1600" dirty="0" smtClean="0"/>
              <a:t>OH</a:t>
            </a:r>
            <a:endParaRPr lang="en-GB" sz="1600" dirty="0"/>
          </a:p>
        </p:txBody>
      </p:sp>
      <p:sp>
        <p:nvSpPr>
          <p:cNvPr id="27" name="TextBox 26"/>
          <p:cNvSpPr txBox="1"/>
          <p:nvPr/>
        </p:nvSpPr>
        <p:spPr>
          <a:xfrm>
            <a:off x="7674833" y="2400345"/>
            <a:ext cx="511679" cy="338554"/>
          </a:xfrm>
          <a:prstGeom prst="rect">
            <a:avLst/>
          </a:prstGeom>
          <a:noFill/>
        </p:spPr>
        <p:txBody>
          <a:bodyPr wrap="none" rtlCol="0">
            <a:spAutoFit/>
          </a:bodyPr>
          <a:lstStyle/>
          <a:p>
            <a:r>
              <a:rPr lang="en-GB" sz="2400" baseline="30000" dirty="0" smtClean="0"/>
              <a:t>-</a:t>
            </a:r>
            <a:r>
              <a:rPr lang="en-GB" sz="1600" dirty="0" smtClean="0"/>
              <a:t>OH</a:t>
            </a:r>
            <a:endParaRPr lang="en-GB" sz="1600" dirty="0"/>
          </a:p>
        </p:txBody>
      </p:sp>
      <p:sp>
        <p:nvSpPr>
          <p:cNvPr id="28" name="TextBox 27"/>
          <p:cNvSpPr txBox="1"/>
          <p:nvPr/>
        </p:nvSpPr>
        <p:spPr>
          <a:xfrm>
            <a:off x="5435004" y="3693505"/>
            <a:ext cx="511679" cy="338554"/>
          </a:xfrm>
          <a:prstGeom prst="rect">
            <a:avLst/>
          </a:prstGeom>
          <a:noFill/>
        </p:spPr>
        <p:txBody>
          <a:bodyPr wrap="none" rtlCol="0">
            <a:spAutoFit/>
          </a:bodyPr>
          <a:lstStyle/>
          <a:p>
            <a:r>
              <a:rPr lang="en-GB" sz="2400" baseline="30000" dirty="0" smtClean="0"/>
              <a:t>-</a:t>
            </a:r>
            <a:r>
              <a:rPr lang="en-GB" sz="1600" dirty="0" smtClean="0"/>
              <a:t>OH</a:t>
            </a:r>
            <a:endParaRPr lang="en-GB" sz="1600" dirty="0"/>
          </a:p>
        </p:txBody>
      </p:sp>
      <p:sp>
        <p:nvSpPr>
          <p:cNvPr id="29" name="TextBox 28"/>
          <p:cNvSpPr txBox="1"/>
          <p:nvPr/>
        </p:nvSpPr>
        <p:spPr>
          <a:xfrm>
            <a:off x="6493554" y="2068395"/>
            <a:ext cx="511679" cy="338554"/>
          </a:xfrm>
          <a:prstGeom prst="rect">
            <a:avLst/>
          </a:prstGeom>
          <a:noFill/>
        </p:spPr>
        <p:txBody>
          <a:bodyPr wrap="none" rtlCol="0">
            <a:spAutoFit/>
          </a:bodyPr>
          <a:lstStyle/>
          <a:p>
            <a:r>
              <a:rPr lang="en-GB" sz="2400" baseline="30000" dirty="0" smtClean="0"/>
              <a:t>-</a:t>
            </a:r>
            <a:r>
              <a:rPr lang="en-GB" sz="1600" dirty="0" smtClean="0"/>
              <a:t>OH</a:t>
            </a:r>
            <a:endParaRPr lang="en-GB" sz="1600" dirty="0"/>
          </a:p>
        </p:txBody>
      </p:sp>
      <p:sp>
        <p:nvSpPr>
          <p:cNvPr id="30" name="TextBox 29"/>
          <p:cNvSpPr txBox="1"/>
          <p:nvPr/>
        </p:nvSpPr>
        <p:spPr>
          <a:xfrm>
            <a:off x="7209951" y="2180437"/>
            <a:ext cx="511679" cy="338554"/>
          </a:xfrm>
          <a:prstGeom prst="rect">
            <a:avLst/>
          </a:prstGeom>
          <a:noFill/>
        </p:spPr>
        <p:txBody>
          <a:bodyPr wrap="none" rtlCol="0">
            <a:spAutoFit/>
          </a:bodyPr>
          <a:lstStyle/>
          <a:p>
            <a:r>
              <a:rPr lang="en-GB" sz="2400" baseline="30000" dirty="0" smtClean="0"/>
              <a:t>-</a:t>
            </a:r>
            <a:r>
              <a:rPr lang="en-GB" sz="1600" dirty="0" smtClean="0"/>
              <a:t>OH</a:t>
            </a:r>
            <a:endParaRPr lang="en-GB" sz="1600" dirty="0"/>
          </a:p>
        </p:txBody>
      </p:sp>
      <p:sp>
        <p:nvSpPr>
          <p:cNvPr id="31" name="TextBox 30"/>
          <p:cNvSpPr txBox="1"/>
          <p:nvPr/>
        </p:nvSpPr>
        <p:spPr>
          <a:xfrm>
            <a:off x="7283508" y="2010370"/>
            <a:ext cx="511679" cy="338554"/>
          </a:xfrm>
          <a:prstGeom prst="rect">
            <a:avLst/>
          </a:prstGeom>
          <a:noFill/>
        </p:spPr>
        <p:txBody>
          <a:bodyPr wrap="none" rtlCol="0">
            <a:spAutoFit/>
          </a:bodyPr>
          <a:lstStyle/>
          <a:p>
            <a:r>
              <a:rPr lang="en-GB" sz="2400" baseline="30000" dirty="0" smtClean="0"/>
              <a:t>-</a:t>
            </a:r>
            <a:r>
              <a:rPr lang="en-GB" sz="1600" dirty="0" smtClean="0"/>
              <a:t>OH</a:t>
            </a:r>
            <a:endParaRPr lang="en-GB" sz="1600" dirty="0"/>
          </a:p>
        </p:txBody>
      </p:sp>
      <p:sp>
        <p:nvSpPr>
          <p:cNvPr id="32" name="TextBox 31"/>
          <p:cNvSpPr txBox="1"/>
          <p:nvPr/>
        </p:nvSpPr>
        <p:spPr>
          <a:xfrm>
            <a:off x="5400820" y="3407308"/>
            <a:ext cx="511679" cy="338554"/>
          </a:xfrm>
          <a:prstGeom prst="rect">
            <a:avLst/>
          </a:prstGeom>
          <a:noFill/>
        </p:spPr>
        <p:txBody>
          <a:bodyPr wrap="none" rtlCol="0">
            <a:spAutoFit/>
          </a:bodyPr>
          <a:lstStyle/>
          <a:p>
            <a:r>
              <a:rPr lang="en-GB" sz="2400" baseline="30000" dirty="0" smtClean="0"/>
              <a:t>-</a:t>
            </a:r>
            <a:r>
              <a:rPr lang="en-GB" sz="1600" dirty="0" smtClean="0"/>
              <a:t>OH</a:t>
            </a:r>
            <a:endParaRPr lang="en-GB" sz="1600" dirty="0"/>
          </a:p>
        </p:txBody>
      </p:sp>
      <p:graphicFrame>
        <p:nvGraphicFramePr>
          <p:cNvPr id="33" name="Object 32"/>
          <p:cNvGraphicFramePr>
            <a:graphicFrameLocks noChangeAspect="1"/>
          </p:cNvGraphicFramePr>
          <p:nvPr>
            <p:extLst>
              <p:ext uri="{D42A27DB-BD31-4B8C-83A1-F6EECF244321}">
                <p14:modId xmlns:p14="http://schemas.microsoft.com/office/powerpoint/2010/main" val="2925819018"/>
              </p:ext>
            </p:extLst>
          </p:nvPr>
        </p:nvGraphicFramePr>
        <p:xfrm>
          <a:off x="2035711" y="2722022"/>
          <a:ext cx="841375" cy="731837"/>
        </p:xfrm>
        <a:graphic>
          <a:graphicData uri="http://schemas.openxmlformats.org/presentationml/2006/ole">
            <mc:AlternateContent xmlns:mc="http://schemas.openxmlformats.org/markup-compatibility/2006">
              <mc:Choice xmlns:v="urn:schemas-microsoft-com:vml" Requires="v">
                <p:oleObj spid="_x0000_s62605" name="CS ChemDraw Drawing" r:id="rId5" imgW="711200" imgH="635000" progId="">
                  <p:embed/>
                </p:oleObj>
              </mc:Choice>
              <mc:Fallback>
                <p:oleObj name="CS ChemDraw Drawing" r:id="rId5" imgW="711200" imgH="635000" progId="">
                  <p:embed/>
                  <p:pic>
                    <p:nvPicPr>
                      <p:cNvPr id="0"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35711" y="2722022"/>
                        <a:ext cx="841375" cy="731837"/>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sp>
        <p:nvSpPr>
          <p:cNvPr id="36" name="TextBox 35"/>
          <p:cNvSpPr txBox="1"/>
          <p:nvPr/>
        </p:nvSpPr>
        <p:spPr>
          <a:xfrm>
            <a:off x="428550" y="3623375"/>
            <a:ext cx="511679" cy="338554"/>
          </a:xfrm>
          <a:prstGeom prst="rect">
            <a:avLst/>
          </a:prstGeom>
          <a:noFill/>
        </p:spPr>
        <p:txBody>
          <a:bodyPr wrap="none" rtlCol="0">
            <a:spAutoFit/>
          </a:bodyPr>
          <a:lstStyle/>
          <a:p>
            <a:r>
              <a:rPr lang="en-GB" sz="2400" baseline="30000" dirty="0" smtClean="0"/>
              <a:t>-</a:t>
            </a:r>
            <a:r>
              <a:rPr lang="en-GB" sz="1600" dirty="0" smtClean="0"/>
              <a:t>OH</a:t>
            </a:r>
            <a:endParaRPr lang="en-GB" sz="1600" dirty="0"/>
          </a:p>
        </p:txBody>
      </p:sp>
      <p:sp>
        <p:nvSpPr>
          <p:cNvPr id="37" name="TextBox 36"/>
          <p:cNvSpPr txBox="1"/>
          <p:nvPr/>
        </p:nvSpPr>
        <p:spPr>
          <a:xfrm>
            <a:off x="1352953" y="2378961"/>
            <a:ext cx="511679" cy="338554"/>
          </a:xfrm>
          <a:prstGeom prst="rect">
            <a:avLst/>
          </a:prstGeom>
          <a:noFill/>
        </p:spPr>
        <p:txBody>
          <a:bodyPr wrap="none" rtlCol="0">
            <a:spAutoFit/>
          </a:bodyPr>
          <a:lstStyle/>
          <a:p>
            <a:r>
              <a:rPr lang="en-GB" sz="2400" baseline="30000" dirty="0" smtClean="0"/>
              <a:t>-</a:t>
            </a:r>
            <a:r>
              <a:rPr lang="en-GB" sz="1600" dirty="0" smtClean="0"/>
              <a:t>OH</a:t>
            </a:r>
            <a:endParaRPr lang="en-GB" sz="1600" dirty="0"/>
          </a:p>
        </p:txBody>
      </p:sp>
      <p:sp>
        <p:nvSpPr>
          <p:cNvPr id="38" name="TextBox 37"/>
          <p:cNvSpPr txBox="1"/>
          <p:nvPr/>
        </p:nvSpPr>
        <p:spPr>
          <a:xfrm>
            <a:off x="2087400" y="1600949"/>
            <a:ext cx="511679" cy="338554"/>
          </a:xfrm>
          <a:prstGeom prst="rect">
            <a:avLst/>
          </a:prstGeom>
          <a:noFill/>
        </p:spPr>
        <p:txBody>
          <a:bodyPr wrap="none" rtlCol="0">
            <a:spAutoFit/>
          </a:bodyPr>
          <a:lstStyle/>
          <a:p>
            <a:r>
              <a:rPr lang="en-GB" sz="2400" baseline="30000" dirty="0" smtClean="0"/>
              <a:t>-</a:t>
            </a:r>
            <a:r>
              <a:rPr lang="en-GB" sz="1600" dirty="0" smtClean="0"/>
              <a:t>OH</a:t>
            </a:r>
            <a:endParaRPr lang="en-GB" sz="1600" dirty="0"/>
          </a:p>
        </p:txBody>
      </p:sp>
      <p:sp>
        <p:nvSpPr>
          <p:cNvPr id="54" name="TextBox 53"/>
          <p:cNvSpPr txBox="1"/>
          <p:nvPr/>
        </p:nvSpPr>
        <p:spPr>
          <a:xfrm>
            <a:off x="3610074" y="2443797"/>
            <a:ext cx="511679" cy="338554"/>
          </a:xfrm>
          <a:prstGeom prst="rect">
            <a:avLst/>
          </a:prstGeom>
          <a:noFill/>
        </p:spPr>
        <p:txBody>
          <a:bodyPr wrap="none" rtlCol="0">
            <a:spAutoFit/>
          </a:bodyPr>
          <a:lstStyle/>
          <a:p>
            <a:r>
              <a:rPr lang="en-GB" sz="2400" baseline="30000" dirty="0" smtClean="0"/>
              <a:t>-</a:t>
            </a:r>
            <a:r>
              <a:rPr lang="en-GB" sz="1600" dirty="0" smtClean="0"/>
              <a:t>OH</a:t>
            </a:r>
            <a:endParaRPr lang="en-GB" sz="1600" dirty="0"/>
          </a:p>
        </p:txBody>
      </p:sp>
      <p:sp>
        <p:nvSpPr>
          <p:cNvPr id="60" name="TextBox 59"/>
          <p:cNvSpPr txBox="1"/>
          <p:nvPr/>
        </p:nvSpPr>
        <p:spPr>
          <a:xfrm>
            <a:off x="743278" y="1095492"/>
            <a:ext cx="511679" cy="338554"/>
          </a:xfrm>
          <a:prstGeom prst="rect">
            <a:avLst/>
          </a:prstGeom>
          <a:noFill/>
        </p:spPr>
        <p:txBody>
          <a:bodyPr wrap="none" rtlCol="0">
            <a:spAutoFit/>
          </a:bodyPr>
          <a:lstStyle/>
          <a:p>
            <a:r>
              <a:rPr lang="en-GB" sz="2400" baseline="30000" dirty="0" smtClean="0"/>
              <a:t>-</a:t>
            </a:r>
            <a:r>
              <a:rPr lang="en-GB" sz="1600" dirty="0" smtClean="0"/>
              <a:t>OH</a:t>
            </a:r>
            <a:endParaRPr lang="en-GB" sz="1600" dirty="0"/>
          </a:p>
        </p:txBody>
      </p:sp>
      <p:sp>
        <p:nvSpPr>
          <p:cNvPr id="61" name="TextBox 60"/>
          <p:cNvSpPr txBox="1"/>
          <p:nvPr/>
        </p:nvSpPr>
        <p:spPr>
          <a:xfrm>
            <a:off x="7027668" y="1263582"/>
            <a:ext cx="511679" cy="338554"/>
          </a:xfrm>
          <a:prstGeom prst="rect">
            <a:avLst/>
          </a:prstGeom>
          <a:noFill/>
        </p:spPr>
        <p:txBody>
          <a:bodyPr wrap="none" rtlCol="0">
            <a:spAutoFit/>
          </a:bodyPr>
          <a:lstStyle/>
          <a:p>
            <a:r>
              <a:rPr lang="en-GB" sz="2400" baseline="30000" dirty="0" smtClean="0"/>
              <a:t>-</a:t>
            </a:r>
            <a:r>
              <a:rPr lang="en-GB" sz="1600" dirty="0" smtClean="0"/>
              <a:t>OH</a:t>
            </a:r>
            <a:endParaRPr lang="en-GB" sz="1600" dirty="0"/>
          </a:p>
        </p:txBody>
      </p:sp>
      <p:sp>
        <p:nvSpPr>
          <p:cNvPr id="62" name="TextBox 61"/>
          <p:cNvSpPr txBox="1"/>
          <p:nvPr/>
        </p:nvSpPr>
        <p:spPr>
          <a:xfrm>
            <a:off x="4457146" y="4118867"/>
            <a:ext cx="511679" cy="338554"/>
          </a:xfrm>
          <a:prstGeom prst="rect">
            <a:avLst/>
          </a:prstGeom>
          <a:noFill/>
        </p:spPr>
        <p:txBody>
          <a:bodyPr wrap="none" rtlCol="0">
            <a:spAutoFit/>
          </a:bodyPr>
          <a:lstStyle/>
          <a:p>
            <a:r>
              <a:rPr lang="en-GB" sz="2400" baseline="30000" dirty="0" smtClean="0"/>
              <a:t>-</a:t>
            </a:r>
            <a:r>
              <a:rPr lang="en-GB" sz="1600" dirty="0" smtClean="0"/>
              <a:t>OH</a:t>
            </a:r>
            <a:endParaRPr lang="en-GB" sz="1600" dirty="0"/>
          </a:p>
        </p:txBody>
      </p:sp>
      <p:sp>
        <p:nvSpPr>
          <p:cNvPr id="63" name="TextBox 62"/>
          <p:cNvSpPr txBox="1"/>
          <p:nvPr/>
        </p:nvSpPr>
        <p:spPr>
          <a:xfrm>
            <a:off x="4317049" y="2858237"/>
            <a:ext cx="511679" cy="338554"/>
          </a:xfrm>
          <a:prstGeom prst="rect">
            <a:avLst/>
          </a:prstGeom>
          <a:noFill/>
        </p:spPr>
        <p:txBody>
          <a:bodyPr wrap="none" rtlCol="0">
            <a:spAutoFit/>
          </a:bodyPr>
          <a:lstStyle/>
          <a:p>
            <a:r>
              <a:rPr lang="en-GB" sz="2400" baseline="30000" dirty="0" smtClean="0"/>
              <a:t>-</a:t>
            </a:r>
            <a:r>
              <a:rPr lang="en-GB" sz="1600" dirty="0" smtClean="0"/>
              <a:t>OH</a:t>
            </a:r>
            <a:endParaRPr lang="en-GB" sz="1600" dirty="0"/>
          </a:p>
        </p:txBody>
      </p:sp>
      <p:sp>
        <p:nvSpPr>
          <p:cNvPr id="64" name="TextBox 63"/>
          <p:cNvSpPr txBox="1"/>
          <p:nvPr/>
        </p:nvSpPr>
        <p:spPr>
          <a:xfrm>
            <a:off x="6010061" y="3513367"/>
            <a:ext cx="511679" cy="338554"/>
          </a:xfrm>
          <a:prstGeom prst="rect">
            <a:avLst/>
          </a:prstGeom>
          <a:noFill/>
        </p:spPr>
        <p:txBody>
          <a:bodyPr wrap="none" rtlCol="0">
            <a:spAutoFit/>
          </a:bodyPr>
          <a:lstStyle/>
          <a:p>
            <a:r>
              <a:rPr lang="en-GB" sz="2400" baseline="30000" dirty="0" smtClean="0"/>
              <a:t>-</a:t>
            </a:r>
            <a:r>
              <a:rPr lang="en-GB" sz="1600" dirty="0" smtClean="0"/>
              <a:t>OH</a:t>
            </a:r>
            <a:endParaRPr lang="en-GB" sz="1600" dirty="0"/>
          </a:p>
        </p:txBody>
      </p:sp>
      <p:sp>
        <p:nvSpPr>
          <p:cNvPr id="65" name="TextBox 64"/>
          <p:cNvSpPr txBox="1"/>
          <p:nvPr/>
        </p:nvSpPr>
        <p:spPr>
          <a:xfrm>
            <a:off x="8027400" y="4268783"/>
            <a:ext cx="511679" cy="338554"/>
          </a:xfrm>
          <a:prstGeom prst="rect">
            <a:avLst/>
          </a:prstGeom>
          <a:noFill/>
        </p:spPr>
        <p:txBody>
          <a:bodyPr wrap="none" rtlCol="0">
            <a:spAutoFit/>
          </a:bodyPr>
          <a:lstStyle/>
          <a:p>
            <a:r>
              <a:rPr lang="en-GB" sz="2400" baseline="30000" dirty="0" smtClean="0"/>
              <a:t>-</a:t>
            </a:r>
            <a:r>
              <a:rPr lang="en-GB" sz="1600" dirty="0" smtClean="0"/>
              <a:t>OH</a:t>
            </a:r>
            <a:endParaRPr lang="en-GB" sz="1600" dirty="0"/>
          </a:p>
        </p:txBody>
      </p:sp>
      <p:sp>
        <p:nvSpPr>
          <p:cNvPr id="66" name="TextBox 65"/>
          <p:cNvSpPr txBox="1"/>
          <p:nvPr/>
        </p:nvSpPr>
        <p:spPr>
          <a:xfrm>
            <a:off x="8528139" y="2858237"/>
            <a:ext cx="511679" cy="338554"/>
          </a:xfrm>
          <a:prstGeom prst="rect">
            <a:avLst/>
          </a:prstGeom>
          <a:noFill/>
        </p:spPr>
        <p:txBody>
          <a:bodyPr wrap="none" rtlCol="0">
            <a:spAutoFit/>
          </a:bodyPr>
          <a:lstStyle/>
          <a:p>
            <a:r>
              <a:rPr lang="en-GB" sz="2400" baseline="30000" dirty="0" smtClean="0"/>
              <a:t>-</a:t>
            </a:r>
            <a:r>
              <a:rPr lang="en-GB" sz="1600" dirty="0" smtClean="0"/>
              <a:t>OH</a:t>
            </a:r>
            <a:endParaRPr lang="en-GB" sz="1600" dirty="0"/>
          </a:p>
        </p:txBody>
      </p:sp>
      <p:sp>
        <p:nvSpPr>
          <p:cNvPr id="67" name="TextBox 66"/>
          <p:cNvSpPr txBox="1"/>
          <p:nvPr/>
        </p:nvSpPr>
        <p:spPr>
          <a:xfrm>
            <a:off x="3538264" y="1095492"/>
            <a:ext cx="511679" cy="338554"/>
          </a:xfrm>
          <a:prstGeom prst="rect">
            <a:avLst/>
          </a:prstGeom>
          <a:noFill/>
        </p:spPr>
        <p:txBody>
          <a:bodyPr wrap="none" rtlCol="0">
            <a:spAutoFit/>
          </a:bodyPr>
          <a:lstStyle/>
          <a:p>
            <a:r>
              <a:rPr lang="en-GB" sz="2400" baseline="30000" dirty="0" smtClean="0"/>
              <a:t>-</a:t>
            </a:r>
            <a:r>
              <a:rPr lang="en-GB" sz="1600" dirty="0" smtClean="0"/>
              <a:t>OH</a:t>
            </a:r>
            <a:endParaRPr lang="en-GB" sz="1600" dirty="0"/>
          </a:p>
        </p:txBody>
      </p:sp>
      <p:sp>
        <p:nvSpPr>
          <p:cNvPr id="68" name="TextBox 67"/>
          <p:cNvSpPr txBox="1"/>
          <p:nvPr/>
        </p:nvSpPr>
        <p:spPr>
          <a:xfrm>
            <a:off x="3580799" y="4795975"/>
            <a:ext cx="511679" cy="338554"/>
          </a:xfrm>
          <a:prstGeom prst="rect">
            <a:avLst/>
          </a:prstGeom>
          <a:noFill/>
        </p:spPr>
        <p:txBody>
          <a:bodyPr wrap="none" rtlCol="0">
            <a:spAutoFit/>
          </a:bodyPr>
          <a:lstStyle/>
          <a:p>
            <a:r>
              <a:rPr lang="en-GB" sz="2400" baseline="30000" dirty="0" smtClean="0"/>
              <a:t>-</a:t>
            </a:r>
            <a:r>
              <a:rPr lang="en-GB" sz="1600" dirty="0" smtClean="0"/>
              <a:t>OH</a:t>
            </a:r>
            <a:endParaRPr lang="en-GB" sz="1600" dirty="0"/>
          </a:p>
        </p:txBody>
      </p:sp>
      <p:sp>
        <p:nvSpPr>
          <p:cNvPr id="3" name="TextBox 2"/>
          <p:cNvSpPr txBox="1"/>
          <p:nvPr/>
        </p:nvSpPr>
        <p:spPr>
          <a:xfrm>
            <a:off x="743278" y="5702291"/>
            <a:ext cx="7795801" cy="1015663"/>
          </a:xfrm>
          <a:prstGeom prst="rect">
            <a:avLst/>
          </a:prstGeom>
          <a:noFill/>
        </p:spPr>
        <p:txBody>
          <a:bodyPr wrap="square" rtlCol="0">
            <a:spAutoFit/>
          </a:bodyPr>
          <a:lstStyle/>
          <a:p>
            <a:pPr algn="ctr"/>
            <a:r>
              <a:rPr lang="en-GB" sz="2000" dirty="0" smtClean="0">
                <a:latin typeface="Arial"/>
                <a:cs typeface="Arial"/>
              </a:rPr>
              <a:t>16+ charge on cage attracts </a:t>
            </a:r>
            <a:r>
              <a:rPr lang="en-GB" sz="2000" baseline="30000" dirty="0" smtClean="0">
                <a:latin typeface="Arial"/>
                <a:cs typeface="Arial"/>
              </a:rPr>
              <a:t>–</a:t>
            </a:r>
            <a:r>
              <a:rPr lang="en-GB" sz="2000" dirty="0" smtClean="0">
                <a:latin typeface="Arial"/>
                <a:cs typeface="Arial"/>
              </a:rPr>
              <a:t>OH ions: </a:t>
            </a:r>
          </a:p>
          <a:p>
            <a:pPr algn="ctr"/>
            <a:r>
              <a:rPr lang="en-GB" sz="2000" b="1" dirty="0" smtClean="0">
                <a:latin typeface="Arial"/>
                <a:cs typeface="Arial"/>
              </a:rPr>
              <a:t>very high local concentration of </a:t>
            </a:r>
            <a:r>
              <a:rPr lang="en-GB" sz="2000" b="1" baseline="30000" dirty="0" smtClean="0">
                <a:latin typeface="Arial"/>
                <a:cs typeface="Arial"/>
              </a:rPr>
              <a:t>–</a:t>
            </a:r>
            <a:r>
              <a:rPr lang="en-GB" sz="2000" b="1" dirty="0" smtClean="0">
                <a:latin typeface="Arial"/>
                <a:cs typeface="Arial"/>
              </a:rPr>
              <a:t>OH ions surrounding guest even at modest pH</a:t>
            </a:r>
            <a:endParaRPr lang="en-GB" sz="2000" b="1" dirty="0">
              <a:latin typeface="Arial"/>
              <a:cs typeface="Arial"/>
            </a:endParaRPr>
          </a:p>
        </p:txBody>
      </p:sp>
      <p:sp>
        <p:nvSpPr>
          <p:cNvPr id="69" name="TextBox 68"/>
          <p:cNvSpPr txBox="1"/>
          <p:nvPr/>
        </p:nvSpPr>
        <p:spPr>
          <a:xfrm>
            <a:off x="1608793" y="4965252"/>
            <a:ext cx="511679" cy="338554"/>
          </a:xfrm>
          <a:prstGeom prst="rect">
            <a:avLst/>
          </a:prstGeom>
          <a:noFill/>
        </p:spPr>
        <p:txBody>
          <a:bodyPr wrap="none" rtlCol="0">
            <a:spAutoFit/>
          </a:bodyPr>
          <a:lstStyle/>
          <a:p>
            <a:r>
              <a:rPr lang="en-GB" sz="2400" baseline="30000" dirty="0" smtClean="0"/>
              <a:t>-</a:t>
            </a:r>
            <a:r>
              <a:rPr lang="en-GB" sz="1600" dirty="0" smtClean="0"/>
              <a:t>OH</a:t>
            </a:r>
            <a:endParaRPr lang="en-GB" sz="1600" dirty="0"/>
          </a:p>
        </p:txBody>
      </p:sp>
      <p:sp>
        <p:nvSpPr>
          <p:cNvPr id="70" name="TextBox 69"/>
          <p:cNvSpPr txBox="1"/>
          <p:nvPr/>
        </p:nvSpPr>
        <p:spPr>
          <a:xfrm>
            <a:off x="440836" y="191699"/>
            <a:ext cx="8400683" cy="461665"/>
          </a:xfrm>
          <a:prstGeom prst="rect">
            <a:avLst/>
          </a:prstGeom>
          <a:noFill/>
        </p:spPr>
        <p:txBody>
          <a:bodyPr wrap="square" rtlCol="0">
            <a:spAutoFit/>
          </a:bodyPr>
          <a:lstStyle/>
          <a:p>
            <a:pPr defTabSz="457200"/>
            <a:r>
              <a:rPr lang="en-US" sz="2400" b="1">
                <a:latin typeface="Arial"/>
                <a:ea typeface="+mj-ea"/>
                <a:cs typeface="Arial"/>
              </a:rPr>
              <a:t>Cage</a:t>
            </a:r>
            <a:r>
              <a:rPr lang="en-US" sz="2400" b="1" smtClean="0">
                <a:latin typeface="Arial"/>
                <a:ea typeface="+mj-ea"/>
                <a:cs typeface="Arial"/>
              </a:rPr>
              <a:t> catalysis: co-location of reaction </a:t>
            </a:r>
            <a:r>
              <a:rPr lang="en-US" sz="2400" b="1" dirty="0" smtClean="0">
                <a:latin typeface="Arial"/>
                <a:ea typeface="+mj-ea"/>
                <a:cs typeface="Arial"/>
              </a:rPr>
              <a:t>partners</a:t>
            </a:r>
            <a:endParaRPr lang="en-US" sz="2400" b="1" dirty="0">
              <a:latin typeface="Arial"/>
              <a:ea typeface="+mj-ea"/>
              <a:cs typeface="Arial"/>
            </a:endParaRPr>
          </a:p>
        </p:txBody>
      </p:sp>
    </p:spTree>
    <p:extLst>
      <p:ext uri="{BB962C8B-B14F-4D97-AF65-F5344CB8AC3E}">
        <p14:creationId xmlns:p14="http://schemas.microsoft.com/office/powerpoint/2010/main" val="2110796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fade">
                                      <p:cBhvr>
                                        <p:cTn id="10" dur="500"/>
                                        <p:tgtEl>
                                          <p:spTgt spid="3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7"/>
                                        </p:tgtEl>
                                        <p:attrNameLst>
                                          <p:attrName>style.visibility</p:attrName>
                                        </p:attrNameLst>
                                      </p:cBhvr>
                                      <p:to>
                                        <p:strVal val="visible"/>
                                      </p:to>
                                    </p:set>
                                    <p:animEffect transition="in" filter="fade">
                                      <p:cBhvr>
                                        <p:cTn id="13" dur="500"/>
                                        <p:tgtEl>
                                          <p:spTgt spid="3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8"/>
                                        </p:tgtEl>
                                        <p:attrNameLst>
                                          <p:attrName>style.visibility</p:attrName>
                                        </p:attrNameLst>
                                      </p:cBhvr>
                                      <p:to>
                                        <p:strVal val="visible"/>
                                      </p:to>
                                    </p:set>
                                    <p:animEffect transition="in" filter="fade">
                                      <p:cBhvr>
                                        <p:cTn id="16" dur="500"/>
                                        <p:tgtEl>
                                          <p:spTgt spid="3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54"/>
                                        </p:tgtEl>
                                        <p:attrNameLst>
                                          <p:attrName>style.visibility</p:attrName>
                                        </p:attrNameLst>
                                      </p:cBhvr>
                                      <p:to>
                                        <p:strVal val="visible"/>
                                      </p:to>
                                    </p:set>
                                    <p:animEffect transition="in" filter="fade">
                                      <p:cBhvr>
                                        <p:cTn id="19" dur="500"/>
                                        <p:tgtEl>
                                          <p:spTgt spid="5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0"/>
                                        </p:tgtEl>
                                        <p:attrNameLst>
                                          <p:attrName>style.visibility</p:attrName>
                                        </p:attrNameLst>
                                      </p:cBhvr>
                                      <p:to>
                                        <p:strVal val="visible"/>
                                      </p:to>
                                    </p:set>
                                    <p:animEffect transition="in" filter="fade">
                                      <p:cBhvr>
                                        <p:cTn id="22" dur="500"/>
                                        <p:tgtEl>
                                          <p:spTgt spid="6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2"/>
                                        </p:tgtEl>
                                        <p:attrNameLst>
                                          <p:attrName>style.visibility</p:attrName>
                                        </p:attrNameLst>
                                      </p:cBhvr>
                                      <p:to>
                                        <p:strVal val="visible"/>
                                      </p:to>
                                    </p:set>
                                    <p:animEffect transition="in" filter="fade">
                                      <p:cBhvr>
                                        <p:cTn id="25" dur="500"/>
                                        <p:tgtEl>
                                          <p:spTgt spid="62"/>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3"/>
                                        </p:tgtEl>
                                        <p:attrNameLst>
                                          <p:attrName>style.visibility</p:attrName>
                                        </p:attrNameLst>
                                      </p:cBhvr>
                                      <p:to>
                                        <p:strVal val="visible"/>
                                      </p:to>
                                    </p:set>
                                    <p:animEffect transition="in" filter="fade">
                                      <p:cBhvr>
                                        <p:cTn id="28" dur="500"/>
                                        <p:tgtEl>
                                          <p:spTgt spid="63"/>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67"/>
                                        </p:tgtEl>
                                        <p:attrNameLst>
                                          <p:attrName>style.visibility</p:attrName>
                                        </p:attrNameLst>
                                      </p:cBhvr>
                                      <p:to>
                                        <p:strVal val="visible"/>
                                      </p:to>
                                    </p:set>
                                    <p:animEffect transition="in" filter="fade">
                                      <p:cBhvr>
                                        <p:cTn id="31" dur="500"/>
                                        <p:tgtEl>
                                          <p:spTgt spid="6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68"/>
                                        </p:tgtEl>
                                        <p:attrNameLst>
                                          <p:attrName>style.visibility</p:attrName>
                                        </p:attrNameLst>
                                      </p:cBhvr>
                                      <p:to>
                                        <p:strVal val="visible"/>
                                      </p:to>
                                    </p:set>
                                    <p:animEffect transition="in" filter="fade">
                                      <p:cBhvr>
                                        <p:cTn id="34" dur="500"/>
                                        <p:tgtEl>
                                          <p:spTgt spid="68"/>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69"/>
                                        </p:tgtEl>
                                        <p:attrNameLst>
                                          <p:attrName>style.visibility</p:attrName>
                                        </p:attrNameLst>
                                      </p:cBhvr>
                                      <p:to>
                                        <p:strVal val="visible"/>
                                      </p:to>
                                    </p:set>
                                    <p:animEffect transition="in" filter="fade">
                                      <p:cBhvr>
                                        <p:cTn id="37" dur="500"/>
                                        <p:tgtEl>
                                          <p:spTgt spid="69"/>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5"/>
                                        </p:tgtEl>
                                        <p:attrNameLst>
                                          <p:attrName>style.visibility</p:attrName>
                                        </p:attrNameLst>
                                      </p:cBhvr>
                                      <p:to>
                                        <p:strVal val="visible"/>
                                      </p:to>
                                    </p:set>
                                    <p:animEffect transition="in" filter="fade">
                                      <p:cBhvr>
                                        <p:cTn id="42" dur="500"/>
                                        <p:tgtEl>
                                          <p:spTgt spid="5"/>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6"/>
                                        </p:tgtEl>
                                        <p:attrNameLst>
                                          <p:attrName>style.visibility</p:attrName>
                                        </p:attrNameLst>
                                      </p:cBhvr>
                                      <p:to>
                                        <p:strVal val="visible"/>
                                      </p:to>
                                    </p:set>
                                    <p:animEffect transition="in" filter="fade">
                                      <p:cBhvr>
                                        <p:cTn id="45" dur="500"/>
                                        <p:tgtEl>
                                          <p:spTgt spid="6"/>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
                                        </p:tgtEl>
                                        <p:attrNameLst>
                                          <p:attrName>style.visibility</p:attrName>
                                        </p:attrNameLst>
                                      </p:cBhvr>
                                      <p:to>
                                        <p:strVal val="visible"/>
                                      </p:to>
                                    </p:set>
                                    <p:animEffect transition="in" filter="fade">
                                      <p:cBhvr>
                                        <p:cTn id="48" dur="500"/>
                                        <p:tgtEl>
                                          <p:spTgt spid="2"/>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8"/>
                                        </p:tgtEl>
                                        <p:attrNameLst>
                                          <p:attrName>style.visibility</p:attrName>
                                        </p:attrNameLst>
                                      </p:cBhvr>
                                      <p:to>
                                        <p:strVal val="visible"/>
                                      </p:to>
                                    </p:set>
                                    <p:animEffect transition="in" filter="fade">
                                      <p:cBhvr>
                                        <p:cTn id="51" dur="500"/>
                                        <p:tgtEl>
                                          <p:spTgt spid="8"/>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9"/>
                                        </p:tgtEl>
                                        <p:attrNameLst>
                                          <p:attrName>style.visibility</p:attrName>
                                        </p:attrNameLst>
                                      </p:cBhvr>
                                      <p:to>
                                        <p:strVal val="visible"/>
                                      </p:to>
                                    </p:set>
                                    <p:animEffect transition="in" filter="fade">
                                      <p:cBhvr>
                                        <p:cTn id="54" dur="500"/>
                                        <p:tgtEl>
                                          <p:spTgt spid="9"/>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11"/>
                                        </p:tgtEl>
                                        <p:attrNameLst>
                                          <p:attrName>style.visibility</p:attrName>
                                        </p:attrNameLst>
                                      </p:cBhvr>
                                      <p:to>
                                        <p:strVal val="visible"/>
                                      </p:to>
                                    </p:set>
                                    <p:animEffect transition="in" filter="fade">
                                      <p:cBhvr>
                                        <p:cTn id="57" dur="500"/>
                                        <p:tgtEl>
                                          <p:spTgt spid="11"/>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12"/>
                                        </p:tgtEl>
                                        <p:attrNameLst>
                                          <p:attrName>style.visibility</p:attrName>
                                        </p:attrNameLst>
                                      </p:cBhvr>
                                      <p:to>
                                        <p:strVal val="visible"/>
                                      </p:to>
                                    </p:set>
                                    <p:animEffect transition="in" filter="fade">
                                      <p:cBhvr>
                                        <p:cTn id="60" dur="500"/>
                                        <p:tgtEl>
                                          <p:spTgt spid="12"/>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13"/>
                                        </p:tgtEl>
                                        <p:attrNameLst>
                                          <p:attrName>style.visibility</p:attrName>
                                        </p:attrNameLst>
                                      </p:cBhvr>
                                      <p:to>
                                        <p:strVal val="visible"/>
                                      </p:to>
                                    </p:set>
                                    <p:animEffect transition="in" filter="fade">
                                      <p:cBhvr>
                                        <p:cTn id="63" dur="500"/>
                                        <p:tgtEl>
                                          <p:spTgt spid="13"/>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14"/>
                                        </p:tgtEl>
                                        <p:attrNameLst>
                                          <p:attrName>style.visibility</p:attrName>
                                        </p:attrNameLst>
                                      </p:cBhvr>
                                      <p:to>
                                        <p:strVal val="visible"/>
                                      </p:to>
                                    </p:set>
                                    <p:animEffect transition="in" filter="fade">
                                      <p:cBhvr>
                                        <p:cTn id="66" dur="500"/>
                                        <p:tgtEl>
                                          <p:spTgt spid="14"/>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15"/>
                                        </p:tgtEl>
                                        <p:attrNameLst>
                                          <p:attrName>style.visibility</p:attrName>
                                        </p:attrNameLst>
                                      </p:cBhvr>
                                      <p:to>
                                        <p:strVal val="visible"/>
                                      </p:to>
                                    </p:set>
                                    <p:animEffect transition="in" filter="fade">
                                      <p:cBhvr>
                                        <p:cTn id="69" dur="500"/>
                                        <p:tgtEl>
                                          <p:spTgt spid="15"/>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16"/>
                                        </p:tgtEl>
                                        <p:attrNameLst>
                                          <p:attrName>style.visibility</p:attrName>
                                        </p:attrNameLst>
                                      </p:cBhvr>
                                      <p:to>
                                        <p:strVal val="visible"/>
                                      </p:to>
                                    </p:set>
                                    <p:animEffect transition="in" filter="fade">
                                      <p:cBhvr>
                                        <p:cTn id="72" dur="500"/>
                                        <p:tgtEl>
                                          <p:spTgt spid="16"/>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17"/>
                                        </p:tgtEl>
                                        <p:attrNameLst>
                                          <p:attrName>style.visibility</p:attrName>
                                        </p:attrNameLst>
                                      </p:cBhvr>
                                      <p:to>
                                        <p:strVal val="visible"/>
                                      </p:to>
                                    </p:set>
                                    <p:animEffect transition="in" filter="fade">
                                      <p:cBhvr>
                                        <p:cTn id="75" dur="500"/>
                                        <p:tgtEl>
                                          <p:spTgt spid="17"/>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18"/>
                                        </p:tgtEl>
                                        <p:attrNameLst>
                                          <p:attrName>style.visibility</p:attrName>
                                        </p:attrNameLst>
                                      </p:cBhvr>
                                      <p:to>
                                        <p:strVal val="visible"/>
                                      </p:to>
                                    </p:set>
                                    <p:animEffect transition="in" filter="fade">
                                      <p:cBhvr>
                                        <p:cTn id="78" dur="500"/>
                                        <p:tgtEl>
                                          <p:spTgt spid="18"/>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19"/>
                                        </p:tgtEl>
                                        <p:attrNameLst>
                                          <p:attrName>style.visibility</p:attrName>
                                        </p:attrNameLst>
                                      </p:cBhvr>
                                      <p:to>
                                        <p:strVal val="visible"/>
                                      </p:to>
                                    </p:set>
                                    <p:animEffect transition="in" filter="fade">
                                      <p:cBhvr>
                                        <p:cTn id="81" dur="500"/>
                                        <p:tgtEl>
                                          <p:spTgt spid="19"/>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20"/>
                                        </p:tgtEl>
                                        <p:attrNameLst>
                                          <p:attrName>style.visibility</p:attrName>
                                        </p:attrNameLst>
                                      </p:cBhvr>
                                      <p:to>
                                        <p:strVal val="visible"/>
                                      </p:to>
                                    </p:set>
                                    <p:animEffect transition="in" filter="fade">
                                      <p:cBhvr>
                                        <p:cTn id="84" dur="500"/>
                                        <p:tgtEl>
                                          <p:spTgt spid="20"/>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21"/>
                                        </p:tgtEl>
                                        <p:attrNameLst>
                                          <p:attrName>style.visibility</p:attrName>
                                        </p:attrNameLst>
                                      </p:cBhvr>
                                      <p:to>
                                        <p:strVal val="visible"/>
                                      </p:to>
                                    </p:set>
                                    <p:animEffect transition="in" filter="fade">
                                      <p:cBhvr>
                                        <p:cTn id="87" dur="500"/>
                                        <p:tgtEl>
                                          <p:spTgt spid="21"/>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22"/>
                                        </p:tgtEl>
                                        <p:attrNameLst>
                                          <p:attrName>style.visibility</p:attrName>
                                        </p:attrNameLst>
                                      </p:cBhvr>
                                      <p:to>
                                        <p:strVal val="visible"/>
                                      </p:to>
                                    </p:set>
                                    <p:animEffect transition="in" filter="fade">
                                      <p:cBhvr>
                                        <p:cTn id="90" dur="500"/>
                                        <p:tgtEl>
                                          <p:spTgt spid="22"/>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23"/>
                                        </p:tgtEl>
                                        <p:attrNameLst>
                                          <p:attrName>style.visibility</p:attrName>
                                        </p:attrNameLst>
                                      </p:cBhvr>
                                      <p:to>
                                        <p:strVal val="visible"/>
                                      </p:to>
                                    </p:set>
                                    <p:animEffect transition="in" filter="fade">
                                      <p:cBhvr>
                                        <p:cTn id="93" dur="500"/>
                                        <p:tgtEl>
                                          <p:spTgt spid="23"/>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24"/>
                                        </p:tgtEl>
                                        <p:attrNameLst>
                                          <p:attrName>style.visibility</p:attrName>
                                        </p:attrNameLst>
                                      </p:cBhvr>
                                      <p:to>
                                        <p:strVal val="visible"/>
                                      </p:to>
                                    </p:set>
                                    <p:animEffect transition="in" filter="fade">
                                      <p:cBhvr>
                                        <p:cTn id="96" dur="500"/>
                                        <p:tgtEl>
                                          <p:spTgt spid="24"/>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25"/>
                                        </p:tgtEl>
                                        <p:attrNameLst>
                                          <p:attrName>style.visibility</p:attrName>
                                        </p:attrNameLst>
                                      </p:cBhvr>
                                      <p:to>
                                        <p:strVal val="visible"/>
                                      </p:to>
                                    </p:set>
                                    <p:animEffect transition="in" filter="fade">
                                      <p:cBhvr>
                                        <p:cTn id="99" dur="500"/>
                                        <p:tgtEl>
                                          <p:spTgt spid="25"/>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26"/>
                                        </p:tgtEl>
                                        <p:attrNameLst>
                                          <p:attrName>style.visibility</p:attrName>
                                        </p:attrNameLst>
                                      </p:cBhvr>
                                      <p:to>
                                        <p:strVal val="visible"/>
                                      </p:to>
                                    </p:set>
                                    <p:animEffect transition="in" filter="fade">
                                      <p:cBhvr>
                                        <p:cTn id="102" dur="500"/>
                                        <p:tgtEl>
                                          <p:spTgt spid="26"/>
                                        </p:tgtEl>
                                      </p:cBhvr>
                                    </p:animEffect>
                                  </p:childTnLst>
                                </p:cTn>
                              </p:par>
                              <p:par>
                                <p:cTn id="103" presetID="10" presetClass="entr" presetSubtype="0" fill="hold" grpId="0" nodeType="withEffect">
                                  <p:stCondLst>
                                    <p:cond delay="0"/>
                                  </p:stCondLst>
                                  <p:childTnLst>
                                    <p:set>
                                      <p:cBhvr>
                                        <p:cTn id="104" dur="1" fill="hold">
                                          <p:stCondLst>
                                            <p:cond delay="0"/>
                                          </p:stCondLst>
                                        </p:cTn>
                                        <p:tgtEl>
                                          <p:spTgt spid="27"/>
                                        </p:tgtEl>
                                        <p:attrNameLst>
                                          <p:attrName>style.visibility</p:attrName>
                                        </p:attrNameLst>
                                      </p:cBhvr>
                                      <p:to>
                                        <p:strVal val="visible"/>
                                      </p:to>
                                    </p:set>
                                    <p:animEffect transition="in" filter="fade">
                                      <p:cBhvr>
                                        <p:cTn id="105" dur="500"/>
                                        <p:tgtEl>
                                          <p:spTgt spid="27"/>
                                        </p:tgtEl>
                                      </p:cBhvr>
                                    </p:animEffect>
                                  </p:childTnLst>
                                </p:cTn>
                              </p:par>
                              <p:par>
                                <p:cTn id="106" presetID="10" presetClass="entr" presetSubtype="0" fill="hold" grpId="0" nodeType="withEffect">
                                  <p:stCondLst>
                                    <p:cond delay="0"/>
                                  </p:stCondLst>
                                  <p:childTnLst>
                                    <p:set>
                                      <p:cBhvr>
                                        <p:cTn id="107" dur="1" fill="hold">
                                          <p:stCondLst>
                                            <p:cond delay="0"/>
                                          </p:stCondLst>
                                        </p:cTn>
                                        <p:tgtEl>
                                          <p:spTgt spid="28"/>
                                        </p:tgtEl>
                                        <p:attrNameLst>
                                          <p:attrName>style.visibility</p:attrName>
                                        </p:attrNameLst>
                                      </p:cBhvr>
                                      <p:to>
                                        <p:strVal val="visible"/>
                                      </p:to>
                                    </p:set>
                                    <p:animEffect transition="in" filter="fade">
                                      <p:cBhvr>
                                        <p:cTn id="108" dur="500"/>
                                        <p:tgtEl>
                                          <p:spTgt spid="28"/>
                                        </p:tgtEl>
                                      </p:cBhvr>
                                    </p:animEffect>
                                  </p:childTnLst>
                                </p:cTn>
                              </p:par>
                              <p:par>
                                <p:cTn id="109" presetID="10" presetClass="entr" presetSubtype="0" fill="hold" grpId="0" nodeType="withEffect">
                                  <p:stCondLst>
                                    <p:cond delay="0"/>
                                  </p:stCondLst>
                                  <p:childTnLst>
                                    <p:set>
                                      <p:cBhvr>
                                        <p:cTn id="110" dur="1" fill="hold">
                                          <p:stCondLst>
                                            <p:cond delay="0"/>
                                          </p:stCondLst>
                                        </p:cTn>
                                        <p:tgtEl>
                                          <p:spTgt spid="29"/>
                                        </p:tgtEl>
                                        <p:attrNameLst>
                                          <p:attrName>style.visibility</p:attrName>
                                        </p:attrNameLst>
                                      </p:cBhvr>
                                      <p:to>
                                        <p:strVal val="visible"/>
                                      </p:to>
                                    </p:set>
                                    <p:animEffect transition="in" filter="fade">
                                      <p:cBhvr>
                                        <p:cTn id="111" dur="500"/>
                                        <p:tgtEl>
                                          <p:spTgt spid="29"/>
                                        </p:tgtEl>
                                      </p:cBhvr>
                                    </p:animEffect>
                                  </p:childTnLst>
                                </p:cTn>
                              </p:par>
                              <p:par>
                                <p:cTn id="112" presetID="10" presetClass="entr" presetSubtype="0" fill="hold" grpId="0" nodeType="withEffect">
                                  <p:stCondLst>
                                    <p:cond delay="0"/>
                                  </p:stCondLst>
                                  <p:childTnLst>
                                    <p:set>
                                      <p:cBhvr>
                                        <p:cTn id="113" dur="1" fill="hold">
                                          <p:stCondLst>
                                            <p:cond delay="0"/>
                                          </p:stCondLst>
                                        </p:cTn>
                                        <p:tgtEl>
                                          <p:spTgt spid="30"/>
                                        </p:tgtEl>
                                        <p:attrNameLst>
                                          <p:attrName>style.visibility</p:attrName>
                                        </p:attrNameLst>
                                      </p:cBhvr>
                                      <p:to>
                                        <p:strVal val="visible"/>
                                      </p:to>
                                    </p:set>
                                    <p:animEffect transition="in" filter="fade">
                                      <p:cBhvr>
                                        <p:cTn id="114" dur="500"/>
                                        <p:tgtEl>
                                          <p:spTgt spid="30"/>
                                        </p:tgtEl>
                                      </p:cBhvr>
                                    </p:animEffect>
                                  </p:childTnLst>
                                </p:cTn>
                              </p:par>
                              <p:par>
                                <p:cTn id="115" presetID="10" presetClass="entr" presetSubtype="0" fill="hold" grpId="0" nodeType="withEffect">
                                  <p:stCondLst>
                                    <p:cond delay="0"/>
                                  </p:stCondLst>
                                  <p:childTnLst>
                                    <p:set>
                                      <p:cBhvr>
                                        <p:cTn id="116" dur="1" fill="hold">
                                          <p:stCondLst>
                                            <p:cond delay="0"/>
                                          </p:stCondLst>
                                        </p:cTn>
                                        <p:tgtEl>
                                          <p:spTgt spid="31"/>
                                        </p:tgtEl>
                                        <p:attrNameLst>
                                          <p:attrName>style.visibility</p:attrName>
                                        </p:attrNameLst>
                                      </p:cBhvr>
                                      <p:to>
                                        <p:strVal val="visible"/>
                                      </p:to>
                                    </p:set>
                                    <p:animEffect transition="in" filter="fade">
                                      <p:cBhvr>
                                        <p:cTn id="117" dur="500"/>
                                        <p:tgtEl>
                                          <p:spTgt spid="31"/>
                                        </p:tgtEl>
                                      </p:cBhvr>
                                    </p:animEffect>
                                  </p:childTnLst>
                                </p:cTn>
                              </p:par>
                              <p:par>
                                <p:cTn id="118" presetID="10" presetClass="entr" presetSubtype="0" fill="hold" grpId="0" nodeType="withEffect">
                                  <p:stCondLst>
                                    <p:cond delay="0"/>
                                  </p:stCondLst>
                                  <p:childTnLst>
                                    <p:set>
                                      <p:cBhvr>
                                        <p:cTn id="119" dur="1" fill="hold">
                                          <p:stCondLst>
                                            <p:cond delay="0"/>
                                          </p:stCondLst>
                                        </p:cTn>
                                        <p:tgtEl>
                                          <p:spTgt spid="32"/>
                                        </p:tgtEl>
                                        <p:attrNameLst>
                                          <p:attrName>style.visibility</p:attrName>
                                        </p:attrNameLst>
                                      </p:cBhvr>
                                      <p:to>
                                        <p:strVal val="visible"/>
                                      </p:to>
                                    </p:set>
                                    <p:animEffect transition="in" filter="fade">
                                      <p:cBhvr>
                                        <p:cTn id="120" dur="500"/>
                                        <p:tgtEl>
                                          <p:spTgt spid="32"/>
                                        </p:tgtEl>
                                      </p:cBhvr>
                                    </p:animEffect>
                                  </p:childTnLst>
                                </p:cTn>
                              </p:par>
                              <p:par>
                                <p:cTn id="121" presetID="10" presetClass="entr" presetSubtype="0" fill="hold" grpId="0" nodeType="withEffect">
                                  <p:stCondLst>
                                    <p:cond delay="0"/>
                                  </p:stCondLst>
                                  <p:childTnLst>
                                    <p:set>
                                      <p:cBhvr>
                                        <p:cTn id="122" dur="1" fill="hold">
                                          <p:stCondLst>
                                            <p:cond delay="0"/>
                                          </p:stCondLst>
                                        </p:cTn>
                                        <p:tgtEl>
                                          <p:spTgt spid="61"/>
                                        </p:tgtEl>
                                        <p:attrNameLst>
                                          <p:attrName>style.visibility</p:attrName>
                                        </p:attrNameLst>
                                      </p:cBhvr>
                                      <p:to>
                                        <p:strVal val="visible"/>
                                      </p:to>
                                    </p:set>
                                    <p:animEffect transition="in" filter="fade">
                                      <p:cBhvr>
                                        <p:cTn id="123" dur="500"/>
                                        <p:tgtEl>
                                          <p:spTgt spid="61"/>
                                        </p:tgtEl>
                                      </p:cBhvr>
                                    </p:animEffect>
                                  </p:childTnLst>
                                </p:cTn>
                              </p:par>
                              <p:par>
                                <p:cTn id="124" presetID="10" presetClass="entr" presetSubtype="0" fill="hold" grpId="0" nodeType="withEffect">
                                  <p:stCondLst>
                                    <p:cond delay="0"/>
                                  </p:stCondLst>
                                  <p:childTnLst>
                                    <p:set>
                                      <p:cBhvr>
                                        <p:cTn id="125" dur="1" fill="hold">
                                          <p:stCondLst>
                                            <p:cond delay="0"/>
                                          </p:stCondLst>
                                        </p:cTn>
                                        <p:tgtEl>
                                          <p:spTgt spid="64"/>
                                        </p:tgtEl>
                                        <p:attrNameLst>
                                          <p:attrName>style.visibility</p:attrName>
                                        </p:attrNameLst>
                                      </p:cBhvr>
                                      <p:to>
                                        <p:strVal val="visible"/>
                                      </p:to>
                                    </p:set>
                                    <p:animEffect transition="in" filter="fade">
                                      <p:cBhvr>
                                        <p:cTn id="126" dur="500"/>
                                        <p:tgtEl>
                                          <p:spTgt spid="64"/>
                                        </p:tgtEl>
                                      </p:cBhvr>
                                    </p:animEffect>
                                  </p:childTnLst>
                                </p:cTn>
                              </p:par>
                              <p:par>
                                <p:cTn id="127" presetID="10" presetClass="entr" presetSubtype="0" fill="hold" grpId="0" nodeType="withEffect">
                                  <p:stCondLst>
                                    <p:cond delay="0"/>
                                  </p:stCondLst>
                                  <p:childTnLst>
                                    <p:set>
                                      <p:cBhvr>
                                        <p:cTn id="128" dur="1" fill="hold">
                                          <p:stCondLst>
                                            <p:cond delay="0"/>
                                          </p:stCondLst>
                                        </p:cTn>
                                        <p:tgtEl>
                                          <p:spTgt spid="65"/>
                                        </p:tgtEl>
                                        <p:attrNameLst>
                                          <p:attrName>style.visibility</p:attrName>
                                        </p:attrNameLst>
                                      </p:cBhvr>
                                      <p:to>
                                        <p:strVal val="visible"/>
                                      </p:to>
                                    </p:set>
                                    <p:animEffect transition="in" filter="fade">
                                      <p:cBhvr>
                                        <p:cTn id="129" dur="500"/>
                                        <p:tgtEl>
                                          <p:spTgt spid="65"/>
                                        </p:tgtEl>
                                      </p:cBhvr>
                                    </p:animEffect>
                                  </p:childTnLst>
                                </p:cTn>
                              </p:par>
                              <p:par>
                                <p:cTn id="130" presetID="10" presetClass="entr" presetSubtype="0" fill="hold" grpId="0" nodeType="withEffect">
                                  <p:stCondLst>
                                    <p:cond delay="0"/>
                                  </p:stCondLst>
                                  <p:childTnLst>
                                    <p:set>
                                      <p:cBhvr>
                                        <p:cTn id="131" dur="1" fill="hold">
                                          <p:stCondLst>
                                            <p:cond delay="0"/>
                                          </p:stCondLst>
                                        </p:cTn>
                                        <p:tgtEl>
                                          <p:spTgt spid="66"/>
                                        </p:tgtEl>
                                        <p:attrNameLst>
                                          <p:attrName>style.visibility</p:attrName>
                                        </p:attrNameLst>
                                      </p:cBhvr>
                                      <p:to>
                                        <p:strVal val="visible"/>
                                      </p:to>
                                    </p:set>
                                    <p:animEffect transition="in" filter="fade">
                                      <p:cBhvr>
                                        <p:cTn id="132" dur="500"/>
                                        <p:tgtEl>
                                          <p:spTgt spid="66"/>
                                        </p:tgtEl>
                                      </p:cBhvr>
                                    </p:animEffect>
                                  </p:childTnLst>
                                </p:cTn>
                              </p:par>
                              <p:par>
                                <p:cTn id="133" presetID="10" presetClass="entr" presetSubtype="0" fill="hold" grpId="0" nodeType="withEffect">
                                  <p:stCondLst>
                                    <p:cond delay="0"/>
                                  </p:stCondLst>
                                  <p:childTnLst>
                                    <p:set>
                                      <p:cBhvr>
                                        <p:cTn id="134" dur="1" fill="hold">
                                          <p:stCondLst>
                                            <p:cond delay="0"/>
                                          </p:stCondLst>
                                        </p:cTn>
                                        <p:tgtEl>
                                          <p:spTgt spid="3"/>
                                        </p:tgtEl>
                                        <p:attrNameLst>
                                          <p:attrName>style.visibility</p:attrName>
                                        </p:attrNameLst>
                                      </p:cBhvr>
                                      <p:to>
                                        <p:strVal val="visible"/>
                                      </p:to>
                                    </p:set>
                                    <p:animEffect transition="in" filter="fade">
                                      <p:cBhvr>
                                        <p:cTn id="13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 grpId="0"/>
      <p:bldP spid="8" grpId="0"/>
      <p:bldP spid="9" grpId="0"/>
      <p:bldP spid="11" grpId="0"/>
      <p:bldP spid="12" grpId="0"/>
      <p:bldP spid="13" grpId="0"/>
      <p:bldP spid="14" grpId="0"/>
      <p:bldP spid="15" grpId="0"/>
      <p:bldP spid="16" grpId="0"/>
      <p:bldP spid="17" grpId="0"/>
      <p:bldP spid="18" grpId="0"/>
      <p:bldP spid="19" grpId="0"/>
      <p:bldP spid="20" grpId="0"/>
      <p:bldP spid="21" grpId="0"/>
      <p:bldP spid="22" grpId="0"/>
      <p:bldP spid="23" grpId="0"/>
      <p:bldP spid="24" grpId="0"/>
      <p:bldP spid="25" grpId="0"/>
      <p:bldP spid="26" grpId="0"/>
      <p:bldP spid="27" grpId="0"/>
      <p:bldP spid="28" grpId="0"/>
      <p:bldP spid="29" grpId="0"/>
      <p:bldP spid="30" grpId="0"/>
      <p:bldP spid="31" grpId="0"/>
      <p:bldP spid="32" grpId="0"/>
      <p:bldP spid="36" grpId="0"/>
      <p:bldP spid="37" grpId="0"/>
      <p:bldP spid="38" grpId="0"/>
      <p:bldP spid="54" grpId="0"/>
      <p:bldP spid="60" grpId="0"/>
      <p:bldP spid="61" grpId="0"/>
      <p:bldP spid="62" grpId="0"/>
      <p:bldP spid="63" grpId="0"/>
      <p:bldP spid="64" grpId="0"/>
      <p:bldP spid="65" grpId="0"/>
      <p:bldP spid="66" grpId="0"/>
      <p:bldP spid="67" grpId="0"/>
      <p:bldP spid="68" grpId="0"/>
      <p:bldP spid="3" grpId="0"/>
      <p:bldP spid="6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p:cNvGraphicFramePr>
            <a:graphicFrameLocks noChangeAspect="1"/>
          </p:cNvGraphicFramePr>
          <p:nvPr>
            <p:extLst>
              <p:ext uri="{D42A27DB-BD31-4B8C-83A1-F6EECF244321}">
                <p14:modId xmlns:p14="http://schemas.microsoft.com/office/powerpoint/2010/main" val="1950573678"/>
              </p:ext>
            </p:extLst>
          </p:nvPr>
        </p:nvGraphicFramePr>
        <p:xfrm>
          <a:off x="1781372" y="1100668"/>
          <a:ext cx="4687161" cy="1032054"/>
        </p:xfrm>
        <a:graphic>
          <a:graphicData uri="http://schemas.openxmlformats.org/presentationml/2006/ole">
            <mc:AlternateContent xmlns:mc="http://schemas.openxmlformats.org/markup-compatibility/2006">
              <mc:Choice xmlns:v="urn:schemas-microsoft-com:vml" Requires="v">
                <p:oleObj spid="_x0000_s64714" name="CS ChemDraw Drawing" r:id="rId3" imgW="3302000" imgH="736600" progId="">
                  <p:embed/>
                </p:oleObj>
              </mc:Choice>
              <mc:Fallback>
                <p:oleObj name="CS ChemDraw Drawing" r:id="rId3" imgW="3302000" imgH="736600" progId="">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81372" y="1100668"/>
                        <a:ext cx="4687161" cy="1032054"/>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graphicFrame>
        <p:nvGraphicFramePr>
          <p:cNvPr id="9" name="Object 8"/>
          <p:cNvGraphicFramePr>
            <a:graphicFrameLocks noChangeAspect="1"/>
          </p:cNvGraphicFramePr>
          <p:nvPr>
            <p:extLst>
              <p:ext uri="{D42A27DB-BD31-4B8C-83A1-F6EECF244321}">
                <p14:modId xmlns:p14="http://schemas.microsoft.com/office/powerpoint/2010/main" val="3062404665"/>
              </p:ext>
            </p:extLst>
          </p:nvPr>
        </p:nvGraphicFramePr>
        <p:xfrm>
          <a:off x="6347526" y="4146954"/>
          <a:ext cx="1030287" cy="736600"/>
        </p:xfrm>
        <a:graphic>
          <a:graphicData uri="http://schemas.openxmlformats.org/presentationml/2006/ole">
            <mc:AlternateContent xmlns:mc="http://schemas.openxmlformats.org/markup-compatibility/2006">
              <mc:Choice xmlns:v="urn:schemas-microsoft-com:vml" Requires="v">
                <p:oleObj spid="_x0000_s64715" name="CS ChemDraw Drawing" r:id="rId5" imgW="1384300" imgH="1003300" progId="">
                  <p:embed/>
                </p:oleObj>
              </mc:Choice>
              <mc:Fallback>
                <p:oleObj name="CS ChemDraw Drawing" r:id="rId5" imgW="1384300" imgH="1003300" progId="">
                  <p:embed/>
                  <p:pic>
                    <p:nvPicPr>
                      <p:cNvPr id="0"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47526" y="4146954"/>
                        <a:ext cx="1030287" cy="736600"/>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sp>
        <p:nvSpPr>
          <p:cNvPr id="12" name="Cube 11"/>
          <p:cNvSpPr>
            <a:spLocks noChangeAspect="1"/>
          </p:cNvSpPr>
          <p:nvPr/>
        </p:nvSpPr>
        <p:spPr>
          <a:xfrm>
            <a:off x="6269380" y="3931537"/>
            <a:ext cx="1285854" cy="1167434"/>
          </a:xfrm>
          <a:prstGeom prst="cube">
            <a:avLst/>
          </a:prstGeom>
          <a:solidFill>
            <a:schemeClr val="accent1">
              <a:alpha val="40000"/>
            </a:schemeClr>
          </a:solidFill>
          <a:ln w="412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aphicFrame>
        <p:nvGraphicFramePr>
          <p:cNvPr id="5" name="Object 4"/>
          <p:cNvGraphicFramePr>
            <a:graphicFrameLocks noChangeAspect="1"/>
          </p:cNvGraphicFramePr>
          <p:nvPr>
            <p:extLst>
              <p:ext uri="{D42A27DB-BD31-4B8C-83A1-F6EECF244321}">
                <p14:modId xmlns:p14="http://schemas.microsoft.com/office/powerpoint/2010/main" val="1968963507"/>
              </p:ext>
            </p:extLst>
          </p:nvPr>
        </p:nvGraphicFramePr>
        <p:xfrm>
          <a:off x="7777608" y="4150129"/>
          <a:ext cx="839787" cy="730250"/>
        </p:xfrm>
        <a:graphic>
          <a:graphicData uri="http://schemas.openxmlformats.org/presentationml/2006/ole">
            <mc:AlternateContent xmlns:mc="http://schemas.openxmlformats.org/markup-compatibility/2006">
              <mc:Choice xmlns:v="urn:schemas-microsoft-com:vml" Requires="v">
                <p:oleObj spid="_x0000_s64716" name="CS ChemDraw Drawing" r:id="rId7" imgW="1130300" imgH="990600" progId="">
                  <p:embed/>
                </p:oleObj>
              </mc:Choice>
              <mc:Fallback>
                <p:oleObj name="CS ChemDraw Drawing" r:id="rId7" imgW="1130300" imgH="990600" progId="">
                  <p:embed/>
                  <p:pic>
                    <p:nvPicPr>
                      <p:cNvPr id="0" name="Picture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777608" y="4150129"/>
                        <a:ext cx="839787" cy="730250"/>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sp>
        <p:nvSpPr>
          <p:cNvPr id="32" name="TextBox 31"/>
          <p:cNvSpPr txBox="1"/>
          <p:nvPr/>
        </p:nvSpPr>
        <p:spPr>
          <a:xfrm>
            <a:off x="212965" y="176117"/>
            <a:ext cx="6740216" cy="461665"/>
          </a:xfrm>
          <a:prstGeom prst="rect">
            <a:avLst/>
          </a:prstGeom>
          <a:noFill/>
        </p:spPr>
        <p:txBody>
          <a:bodyPr wrap="square" rtlCol="0">
            <a:spAutoFit/>
          </a:bodyPr>
          <a:lstStyle/>
          <a:p>
            <a:pPr defTabSz="457200"/>
            <a:r>
              <a:rPr lang="en-US" sz="2400" b="1" dirty="0" smtClean="0">
                <a:latin typeface="Helvetica"/>
                <a:ea typeface="+mj-ea"/>
                <a:cs typeface="Helvetica"/>
              </a:rPr>
              <a:t>Cage catalysis – control experiments</a:t>
            </a:r>
            <a:endParaRPr lang="en-US" sz="2400" b="1" dirty="0">
              <a:latin typeface="Helvetica"/>
              <a:ea typeface="+mj-ea"/>
              <a:cs typeface="Helvetica"/>
            </a:endParaRPr>
          </a:p>
        </p:txBody>
      </p:sp>
      <p:graphicFrame>
        <p:nvGraphicFramePr>
          <p:cNvPr id="34" name="Chart 33"/>
          <p:cNvGraphicFramePr>
            <a:graphicFrameLocks/>
          </p:cNvGraphicFramePr>
          <p:nvPr>
            <p:extLst>
              <p:ext uri="{D42A27DB-BD31-4B8C-83A1-F6EECF244321}">
                <p14:modId xmlns:p14="http://schemas.microsoft.com/office/powerpoint/2010/main" val="4243618274"/>
              </p:ext>
            </p:extLst>
          </p:nvPr>
        </p:nvGraphicFramePr>
        <p:xfrm>
          <a:off x="1353529" y="2827867"/>
          <a:ext cx="4459088" cy="2969369"/>
        </p:xfrm>
        <a:graphic>
          <a:graphicData uri="http://schemas.openxmlformats.org/drawingml/2006/chart">
            <c:chart xmlns:c="http://schemas.openxmlformats.org/drawingml/2006/chart" xmlns:r="http://schemas.openxmlformats.org/officeDocument/2006/relationships" r:id="rId9"/>
          </a:graphicData>
        </a:graphic>
      </p:graphicFrame>
    </p:spTree>
    <p:extLst>
      <p:ext uri="{BB962C8B-B14F-4D97-AF65-F5344CB8AC3E}">
        <p14:creationId xmlns:p14="http://schemas.microsoft.com/office/powerpoint/2010/main" val="1526402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Object 8"/>
          <p:cNvGraphicFramePr>
            <a:graphicFrameLocks noChangeAspect="1"/>
          </p:cNvGraphicFramePr>
          <p:nvPr>
            <p:extLst>
              <p:ext uri="{D42A27DB-BD31-4B8C-83A1-F6EECF244321}">
                <p14:modId xmlns:p14="http://schemas.microsoft.com/office/powerpoint/2010/main" val="1887546791"/>
              </p:ext>
            </p:extLst>
          </p:nvPr>
        </p:nvGraphicFramePr>
        <p:xfrm>
          <a:off x="733110" y="2462314"/>
          <a:ext cx="1030287" cy="736600"/>
        </p:xfrm>
        <a:graphic>
          <a:graphicData uri="http://schemas.openxmlformats.org/presentationml/2006/ole">
            <mc:AlternateContent xmlns:mc="http://schemas.openxmlformats.org/markup-compatibility/2006">
              <mc:Choice xmlns:v="urn:schemas-microsoft-com:vml" Requires="v">
                <p:oleObj spid="_x0000_s65748" name="CS ChemDraw Drawing" r:id="rId3" imgW="1384300" imgH="1003300" progId="">
                  <p:embed/>
                </p:oleObj>
              </mc:Choice>
              <mc:Fallback>
                <p:oleObj name="CS ChemDraw Drawing" r:id="rId3" imgW="1384300" imgH="1003300" progId="">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3110" y="2462314"/>
                        <a:ext cx="1030287" cy="736600"/>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sp>
        <p:nvSpPr>
          <p:cNvPr id="12" name="Cube 11"/>
          <p:cNvSpPr>
            <a:spLocks noChangeAspect="1"/>
          </p:cNvSpPr>
          <p:nvPr/>
        </p:nvSpPr>
        <p:spPr>
          <a:xfrm>
            <a:off x="654964" y="2246897"/>
            <a:ext cx="1285854" cy="1167434"/>
          </a:xfrm>
          <a:prstGeom prst="cube">
            <a:avLst/>
          </a:prstGeom>
          <a:solidFill>
            <a:schemeClr val="accent1">
              <a:alpha val="40000"/>
            </a:schemeClr>
          </a:solidFill>
          <a:ln w="412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aphicFrame>
        <p:nvGraphicFramePr>
          <p:cNvPr id="5" name="Object 4"/>
          <p:cNvGraphicFramePr>
            <a:graphicFrameLocks noChangeAspect="1"/>
          </p:cNvGraphicFramePr>
          <p:nvPr>
            <p:extLst>
              <p:ext uri="{D42A27DB-BD31-4B8C-83A1-F6EECF244321}">
                <p14:modId xmlns:p14="http://schemas.microsoft.com/office/powerpoint/2010/main" val="1370482853"/>
              </p:ext>
            </p:extLst>
          </p:nvPr>
        </p:nvGraphicFramePr>
        <p:xfrm>
          <a:off x="2163192" y="2465489"/>
          <a:ext cx="839787" cy="730250"/>
        </p:xfrm>
        <a:graphic>
          <a:graphicData uri="http://schemas.openxmlformats.org/presentationml/2006/ole">
            <mc:AlternateContent xmlns:mc="http://schemas.openxmlformats.org/markup-compatibility/2006">
              <mc:Choice xmlns:v="urn:schemas-microsoft-com:vml" Requires="v">
                <p:oleObj spid="_x0000_s65749" name="CS ChemDraw Drawing" r:id="rId5" imgW="1130300" imgH="990600" progId="">
                  <p:embed/>
                </p:oleObj>
              </mc:Choice>
              <mc:Fallback>
                <p:oleObj name="CS ChemDraw Drawing" r:id="rId5" imgW="1130300" imgH="990600" progId="">
                  <p:embed/>
                  <p:pic>
                    <p:nvPicPr>
                      <p:cNvPr id="0"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63192" y="2465489"/>
                        <a:ext cx="839787" cy="730250"/>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sp>
        <p:nvSpPr>
          <p:cNvPr id="8" name="TextBox 7"/>
          <p:cNvSpPr txBox="1"/>
          <p:nvPr/>
        </p:nvSpPr>
        <p:spPr>
          <a:xfrm>
            <a:off x="3836098" y="2410155"/>
            <a:ext cx="5143310" cy="707886"/>
          </a:xfrm>
          <a:prstGeom prst="rect">
            <a:avLst/>
          </a:prstGeom>
          <a:noFill/>
        </p:spPr>
        <p:txBody>
          <a:bodyPr wrap="square" rtlCol="0">
            <a:spAutoFit/>
          </a:bodyPr>
          <a:lstStyle/>
          <a:p>
            <a:r>
              <a:rPr lang="en-US" sz="2000" dirty="0" smtClean="0">
                <a:latin typeface="Arial"/>
                <a:cs typeface="Arial"/>
              </a:rPr>
              <a:t>1. </a:t>
            </a:r>
            <a:r>
              <a:rPr lang="en-US" sz="2000" dirty="0" err="1" smtClean="0">
                <a:latin typeface="Arial"/>
                <a:cs typeface="Arial"/>
              </a:rPr>
              <a:t>Cycloundecanone</a:t>
            </a:r>
            <a:r>
              <a:rPr lang="en-US" sz="2000" dirty="0" smtClean="0">
                <a:latin typeface="Arial"/>
                <a:cs typeface="Arial"/>
              </a:rPr>
              <a:t> displaces substrate: </a:t>
            </a:r>
            <a:r>
              <a:rPr lang="en-US" sz="2000" i="1" dirty="0" smtClean="0">
                <a:latin typeface="Arial"/>
                <a:cs typeface="Arial"/>
              </a:rPr>
              <a:t>reaction now at </a:t>
            </a:r>
            <a:r>
              <a:rPr lang="en-US" sz="2000" i="1" dirty="0" err="1" smtClean="0">
                <a:latin typeface="Arial"/>
                <a:cs typeface="Arial"/>
              </a:rPr>
              <a:t>uncatalysed</a:t>
            </a:r>
            <a:r>
              <a:rPr lang="en-US" sz="2000" i="1" dirty="0" smtClean="0">
                <a:latin typeface="Arial"/>
                <a:cs typeface="Arial"/>
              </a:rPr>
              <a:t> rate</a:t>
            </a:r>
          </a:p>
        </p:txBody>
      </p:sp>
      <p:graphicFrame>
        <p:nvGraphicFramePr>
          <p:cNvPr id="55303" name="Object 7"/>
          <p:cNvGraphicFramePr>
            <a:graphicFrameLocks noChangeAspect="1"/>
          </p:cNvGraphicFramePr>
          <p:nvPr>
            <p:extLst>
              <p:ext uri="{D42A27DB-BD31-4B8C-83A1-F6EECF244321}">
                <p14:modId xmlns:p14="http://schemas.microsoft.com/office/powerpoint/2010/main" val="1023693723"/>
              </p:ext>
            </p:extLst>
          </p:nvPr>
        </p:nvGraphicFramePr>
        <p:xfrm>
          <a:off x="2108036" y="875732"/>
          <a:ext cx="4687888" cy="1031875"/>
        </p:xfrm>
        <a:graphic>
          <a:graphicData uri="http://schemas.openxmlformats.org/presentationml/2006/ole">
            <mc:AlternateContent xmlns:mc="http://schemas.openxmlformats.org/markup-compatibility/2006">
              <mc:Choice xmlns:v="urn:schemas-microsoft-com:vml" Requires="v">
                <p:oleObj spid="_x0000_s65750" name="CS ChemDraw Drawing" r:id="rId7" imgW="3302000" imgH="736600" progId="">
                  <p:embed/>
                </p:oleObj>
              </mc:Choice>
              <mc:Fallback>
                <p:oleObj name="CS ChemDraw Drawing" r:id="rId7" imgW="3302000" imgH="736600" progId="">
                  <p:embed/>
                  <p:pic>
                    <p:nvPicPr>
                      <p:cNvPr id="0" name="Picture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108036" y="875732"/>
                        <a:ext cx="4687888" cy="1031875"/>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sp>
        <p:nvSpPr>
          <p:cNvPr id="10" name="TextBox 9"/>
          <p:cNvSpPr txBox="1"/>
          <p:nvPr/>
        </p:nvSpPr>
        <p:spPr>
          <a:xfrm>
            <a:off x="212964" y="176117"/>
            <a:ext cx="8373251" cy="461665"/>
          </a:xfrm>
          <a:prstGeom prst="rect">
            <a:avLst/>
          </a:prstGeom>
          <a:noFill/>
        </p:spPr>
        <p:txBody>
          <a:bodyPr wrap="square" rtlCol="0">
            <a:spAutoFit/>
          </a:bodyPr>
          <a:lstStyle/>
          <a:p>
            <a:pPr defTabSz="457200"/>
            <a:r>
              <a:rPr lang="en-US" sz="2400" b="1" dirty="0" smtClean="0">
                <a:latin typeface="Helvetica"/>
                <a:ea typeface="+mj-ea"/>
                <a:cs typeface="Helvetica"/>
              </a:rPr>
              <a:t>Cage catalysis – essential control experiments</a:t>
            </a:r>
            <a:endParaRPr lang="en-US" sz="2400" b="1" dirty="0">
              <a:latin typeface="Helvetica"/>
              <a:ea typeface="+mj-ea"/>
              <a:cs typeface="Helvetica"/>
            </a:endParaRPr>
          </a:p>
        </p:txBody>
      </p:sp>
      <p:graphicFrame>
        <p:nvGraphicFramePr>
          <p:cNvPr id="11" name="Object 10"/>
          <p:cNvGraphicFramePr>
            <a:graphicFrameLocks noChangeAspect="1"/>
          </p:cNvGraphicFramePr>
          <p:nvPr>
            <p:extLst>
              <p:ext uri="{D42A27DB-BD31-4B8C-83A1-F6EECF244321}">
                <p14:modId xmlns:p14="http://schemas.microsoft.com/office/powerpoint/2010/main" val="1943196296"/>
              </p:ext>
            </p:extLst>
          </p:nvPr>
        </p:nvGraphicFramePr>
        <p:xfrm>
          <a:off x="1080007" y="4436317"/>
          <a:ext cx="841375" cy="731837"/>
        </p:xfrm>
        <a:graphic>
          <a:graphicData uri="http://schemas.openxmlformats.org/presentationml/2006/ole">
            <mc:AlternateContent xmlns:mc="http://schemas.openxmlformats.org/markup-compatibility/2006">
              <mc:Choice xmlns:v="urn:schemas-microsoft-com:vml" Requires="v">
                <p:oleObj spid="_x0000_s65751" name="CS ChemDraw Drawing" r:id="rId9" imgW="711200" imgH="635000" progId="">
                  <p:embed/>
                </p:oleObj>
              </mc:Choice>
              <mc:Fallback>
                <p:oleObj name="CS ChemDraw Drawing" r:id="rId9" imgW="711200" imgH="635000" progId="">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80007" y="4436317"/>
                        <a:ext cx="841375" cy="731837"/>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sp>
        <p:nvSpPr>
          <p:cNvPr id="13" name="Cube 12"/>
          <p:cNvSpPr>
            <a:spLocks noChangeAspect="1"/>
          </p:cNvSpPr>
          <p:nvPr/>
        </p:nvSpPr>
        <p:spPr>
          <a:xfrm>
            <a:off x="953565" y="4158092"/>
            <a:ext cx="1285854" cy="1167434"/>
          </a:xfrm>
          <a:prstGeom prst="cube">
            <a:avLst/>
          </a:prstGeom>
          <a:solidFill>
            <a:schemeClr val="accent1">
              <a:alpha val="40000"/>
            </a:schemeClr>
          </a:solidFill>
          <a:ln w="412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Box 13"/>
          <p:cNvSpPr txBox="1"/>
          <p:nvPr/>
        </p:nvSpPr>
        <p:spPr>
          <a:xfrm>
            <a:off x="2785764" y="4304783"/>
            <a:ext cx="511679" cy="338554"/>
          </a:xfrm>
          <a:prstGeom prst="rect">
            <a:avLst/>
          </a:prstGeom>
          <a:noFill/>
        </p:spPr>
        <p:txBody>
          <a:bodyPr wrap="none" rtlCol="0">
            <a:spAutoFit/>
          </a:bodyPr>
          <a:lstStyle/>
          <a:p>
            <a:r>
              <a:rPr lang="en-GB" sz="2400" baseline="30000" dirty="0" smtClean="0"/>
              <a:t>-</a:t>
            </a:r>
            <a:r>
              <a:rPr lang="en-GB" sz="1600" dirty="0" smtClean="0"/>
              <a:t>OH</a:t>
            </a:r>
            <a:endParaRPr lang="en-GB" sz="1600" dirty="0"/>
          </a:p>
        </p:txBody>
      </p:sp>
      <p:sp>
        <p:nvSpPr>
          <p:cNvPr id="15" name="TextBox 14"/>
          <p:cNvSpPr txBox="1"/>
          <p:nvPr/>
        </p:nvSpPr>
        <p:spPr>
          <a:xfrm>
            <a:off x="2488322" y="4643337"/>
            <a:ext cx="511679" cy="338554"/>
          </a:xfrm>
          <a:prstGeom prst="rect">
            <a:avLst/>
          </a:prstGeom>
          <a:noFill/>
        </p:spPr>
        <p:txBody>
          <a:bodyPr wrap="none" rtlCol="0">
            <a:spAutoFit/>
          </a:bodyPr>
          <a:lstStyle/>
          <a:p>
            <a:r>
              <a:rPr lang="en-GB" sz="2400" baseline="30000" dirty="0" smtClean="0"/>
              <a:t>-</a:t>
            </a:r>
            <a:r>
              <a:rPr lang="en-GB" sz="1600" dirty="0" smtClean="0"/>
              <a:t>OH</a:t>
            </a:r>
            <a:endParaRPr lang="en-GB" sz="1600" dirty="0"/>
          </a:p>
        </p:txBody>
      </p:sp>
      <p:sp>
        <p:nvSpPr>
          <p:cNvPr id="16" name="TextBox 15"/>
          <p:cNvSpPr txBox="1"/>
          <p:nvPr/>
        </p:nvSpPr>
        <p:spPr>
          <a:xfrm>
            <a:off x="2674741" y="5448555"/>
            <a:ext cx="511679" cy="338554"/>
          </a:xfrm>
          <a:prstGeom prst="rect">
            <a:avLst/>
          </a:prstGeom>
          <a:noFill/>
        </p:spPr>
        <p:txBody>
          <a:bodyPr wrap="none" rtlCol="0">
            <a:spAutoFit/>
          </a:bodyPr>
          <a:lstStyle/>
          <a:p>
            <a:r>
              <a:rPr lang="en-GB" sz="2400" baseline="30000" dirty="0" smtClean="0"/>
              <a:t>-</a:t>
            </a:r>
            <a:r>
              <a:rPr lang="en-GB" sz="1600" dirty="0" smtClean="0"/>
              <a:t>OH</a:t>
            </a:r>
            <a:endParaRPr lang="en-GB" sz="1600" dirty="0"/>
          </a:p>
        </p:txBody>
      </p:sp>
      <p:sp>
        <p:nvSpPr>
          <p:cNvPr id="17" name="TextBox 16"/>
          <p:cNvSpPr txBox="1"/>
          <p:nvPr/>
        </p:nvSpPr>
        <p:spPr>
          <a:xfrm>
            <a:off x="675735" y="5778284"/>
            <a:ext cx="511679" cy="338554"/>
          </a:xfrm>
          <a:prstGeom prst="rect">
            <a:avLst/>
          </a:prstGeom>
          <a:noFill/>
        </p:spPr>
        <p:txBody>
          <a:bodyPr wrap="none" rtlCol="0">
            <a:spAutoFit/>
          </a:bodyPr>
          <a:lstStyle/>
          <a:p>
            <a:r>
              <a:rPr lang="en-GB" sz="2400" baseline="30000" dirty="0" smtClean="0"/>
              <a:t>-</a:t>
            </a:r>
            <a:r>
              <a:rPr lang="en-GB" sz="1600" dirty="0" smtClean="0"/>
              <a:t>OH</a:t>
            </a:r>
            <a:endParaRPr lang="en-GB" sz="1600" dirty="0"/>
          </a:p>
        </p:txBody>
      </p:sp>
      <p:sp>
        <p:nvSpPr>
          <p:cNvPr id="18" name="TextBox 17"/>
          <p:cNvSpPr txBox="1"/>
          <p:nvPr/>
        </p:nvSpPr>
        <p:spPr>
          <a:xfrm>
            <a:off x="306955" y="4986972"/>
            <a:ext cx="511679" cy="338554"/>
          </a:xfrm>
          <a:prstGeom prst="rect">
            <a:avLst/>
          </a:prstGeom>
          <a:noFill/>
        </p:spPr>
        <p:txBody>
          <a:bodyPr wrap="none" rtlCol="0">
            <a:spAutoFit/>
          </a:bodyPr>
          <a:lstStyle/>
          <a:p>
            <a:r>
              <a:rPr lang="en-GB" sz="2400" baseline="30000" dirty="0" smtClean="0"/>
              <a:t>-</a:t>
            </a:r>
            <a:r>
              <a:rPr lang="en-GB" sz="1600" dirty="0" smtClean="0"/>
              <a:t>OH</a:t>
            </a:r>
            <a:endParaRPr lang="en-GB" sz="1600" dirty="0"/>
          </a:p>
        </p:txBody>
      </p:sp>
      <p:sp>
        <p:nvSpPr>
          <p:cNvPr id="19" name="TextBox 18"/>
          <p:cNvSpPr txBox="1"/>
          <p:nvPr/>
        </p:nvSpPr>
        <p:spPr>
          <a:xfrm>
            <a:off x="422930" y="3829093"/>
            <a:ext cx="511679" cy="338554"/>
          </a:xfrm>
          <a:prstGeom prst="rect">
            <a:avLst/>
          </a:prstGeom>
          <a:noFill/>
        </p:spPr>
        <p:txBody>
          <a:bodyPr wrap="none" rtlCol="0">
            <a:spAutoFit/>
          </a:bodyPr>
          <a:lstStyle/>
          <a:p>
            <a:r>
              <a:rPr lang="en-GB" sz="2400" baseline="30000" dirty="0" smtClean="0"/>
              <a:t>-</a:t>
            </a:r>
            <a:r>
              <a:rPr lang="en-GB" sz="1600" dirty="0" smtClean="0"/>
              <a:t>OH</a:t>
            </a:r>
            <a:endParaRPr lang="en-GB" sz="1600" dirty="0"/>
          </a:p>
        </p:txBody>
      </p:sp>
      <p:sp>
        <p:nvSpPr>
          <p:cNvPr id="20" name="TextBox 19"/>
          <p:cNvSpPr txBox="1"/>
          <p:nvPr/>
        </p:nvSpPr>
        <p:spPr>
          <a:xfrm>
            <a:off x="2108036" y="3741128"/>
            <a:ext cx="423514" cy="461665"/>
          </a:xfrm>
          <a:prstGeom prst="rect">
            <a:avLst/>
          </a:prstGeom>
          <a:noFill/>
        </p:spPr>
        <p:txBody>
          <a:bodyPr wrap="none" rtlCol="0">
            <a:spAutoFit/>
          </a:bodyPr>
          <a:lstStyle/>
          <a:p>
            <a:r>
              <a:rPr lang="en-GB" dirty="0" smtClean="0">
                <a:solidFill>
                  <a:srgbClr val="00B050"/>
                </a:solidFill>
              </a:rPr>
              <a:t>Cl</a:t>
            </a:r>
            <a:r>
              <a:rPr lang="en-GB" sz="2400" baseline="30000" dirty="0" smtClean="0">
                <a:solidFill>
                  <a:srgbClr val="00B050"/>
                </a:solidFill>
              </a:rPr>
              <a:t>-</a:t>
            </a:r>
            <a:endParaRPr lang="en-GB" sz="1600" dirty="0">
              <a:solidFill>
                <a:srgbClr val="00B050"/>
              </a:solidFill>
            </a:endParaRPr>
          </a:p>
        </p:txBody>
      </p:sp>
      <p:sp>
        <p:nvSpPr>
          <p:cNvPr id="21" name="TextBox 20"/>
          <p:cNvSpPr txBox="1"/>
          <p:nvPr/>
        </p:nvSpPr>
        <p:spPr>
          <a:xfrm>
            <a:off x="1384735" y="3744886"/>
            <a:ext cx="423514" cy="461665"/>
          </a:xfrm>
          <a:prstGeom prst="rect">
            <a:avLst/>
          </a:prstGeom>
          <a:noFill/>
        </p:spPr>
        <p:txBody>
          <a:bodyPr wrap="none" rtlCol="0">
            <a:spAutoFit/>
          </a:bodyPr>
          <a:lstStyle/>
          <a:p>
            <a:r>
              <a:rPr lang="en-GB" dirty="0" smtClean="0">
                <a:solidFill>
                  <a:srgbClr val="00B050"/>
                </a:solidFill>
              </a:rPr>
              <a:t>Cl</a:t>
            </a:r>
            <a:r>
              <a:rPr lang="en-GB" sz="2400" baseline="30000" dirty="0" smtClean="0">
                <a:solidFill>
                  <a:srgbClr val="00B050"/>
                </a:solidFill>
              </a:rPr>
              <a:t>-</a:t>
            </a:r>
            <a:endParaRPr lang="en-GB" sz="1600" dirty="0">
              <a:solidFill>
                <a:srgbClr val="00B050"/>
              </a:solidFill>
            </a:endParaRPr>
          </a:p>
        </p:txBody>
      </p:sp>
      <p:sp>
        <p:nvSpPr>
          <p:cNvPr id="22" name="TextBox 21"/>
          <p:cNvSpPr txBox="1"/>
          <p:nvPr/>
        </p:nvSpPr>
        <p:spPr>
          <a:xfrm>
            <a:off x="573420" y="4179256"/>
            <a:ext cx="423514" cy="461665"/>
          </a:xfrm>
          <a:prstGeom prst="rect">
            <a:avLst/>
          </a:prstGeom>
          <a:noFill/>
        </p:spPr>
        <p:txBody>
          <a:bodyPr wrap="none" rtlCol="0">
            <a:spAutoFit/>
          </a:bodyPr>
          <a:lstStyle/>
          <a:p>
            <a:r>
              <a:rPr lang="en-GB" dirty="0" smtClean="0">
                <a:solidFill>
                  <a:srgbClr val="00B050"/>
                </a:solidFill>
              </a:rPr>
              <a:t>Cl</a:t>
            </a:r>
            <a:r>
              <a:rPr lang="en-GB" sz="2400" baseline="30000" dirty="0" smtClean="0">
                <a:solidFill>
                  <a:srgbClr val="00B050"/>
                </a:solidFill>
              </a:rPr>
              <a:t>-</a:t>
            </a:r>
            <a:endParaRPr lang="en-GB" sz="1600" dirty="0">
              <a:solidFill>
                <a:srgbClr val="00B050"/>
              </a:solidFill>
            </a:endParaRPr>
          </a:p>
        </p:txBody>
      </p:sp>
      <p:sp>
        <p:nvSpPr>
          <p:cNvPr id="23" name="TextBox 22"/>
          <p:cNvSpPr txBox="1"/>
          <p:nvPr/>
        </p:nvSpPr>
        <p:spPr>
          <a:xfrm>
            <a:off x="573420" y="4643337"/>
            <a:ext cx="423514" cy="461665"/>
          </a:xfrm>
          <a:prstGeom prst="rect">
            <a:avLst/>
          </a:prstGeom>
          <a:noFill/>
        </p:spPr>
        <p:txBody>
          <a:bodyPr wrap="none" rtlCol="0">
            <a:spAutoFit/>
          </a:bodyPr>
          <a:lstStyle/>
          <a:p>
            <a:r>
              <a:rPr lang="en-GB" dirty="0" smtClean="0">
                <a:solidFill>
                  <a:srgbClr val="00B050"/>
                </a:solidFill>
              </a:rPr>
              <a:t>Cl</a:t>
            </a:r>
            <a:r>
              <a:rPr lang="en-GB" sz="2400" baseline="30000" dirty="0" smtClean="0">
                <a:solidFill>
                  <a:srgbClr val="00B050"/>
                </a:solidFill>
              </a:rPr>
              <a:t>-</a:t>
            </a:r>
            <a:endParaRPr lang="en-GB" sz="1600" dirty="0">
              <a:solidFill>
                <a:srgbClr val="00B050"/>
              </a:solidFill>
            </a:endParaRPr>
          </a:p>
        </p:txBody>
      </p:sp>
      <p:sp>
        <p:nvSpPr>
          <p:cNvPr id="24" name="TextBox 23"/>
          <p:cNvSpPr txBox="1"/>
          <p:nvPr/>
        </p:nvSpPr>
        <p:spPr>
          <a:xfrm>
            <a:off x="961221" y="5316619"/>
            <a:ext cx="423514" cy="461665"/>
          </a:xfrm>
          <a:prstGeom prst="rect">
            <a:avLst/>
          </a:prstGeom>
          <a:noFill/>
        </p:spPr>
        <p:txBody>
          <a:bodyPr wrap="none" rtlCol="0">
            <a:spAutoFit/>
          </a:bodyPr>
          <a:lstStyle/>
          <a:p>
            <a:r>
              <a:rPr lang="en-GB" dirty="0" smtClean="0">
                <a:solidFill>
                  <a:srgbClr val="00B050"/>
                </a:solidFill>
              </a:rPr>
              <a:t>Cl</a:t>
            </a:r>
            <a:r>
              <a:rPr lang="en-GB" sz="2400" baseline="30000" dirty="0" smtClean="0">
                <a:solidFill>
                  <a:srgbClr val="00B050"/>
                </a:solidFill>
              </a:rPr>
              <a:t>-</a:t>
            </a:r>
            <a:endParaRPr lang="en-GB" sz="1600" dirty="0">
              <a:solidFill>
                <a:srgbClr val="00B050"/>
              </a:solidFill>
            </a:endParaRPr>
          </a:p>
        </p:txBody>
      </p:sp>
      <p:sp>
        <p:nvSpPr>
          <p:cNvPr id="25" name="TextBox 24"/>
          <p:cNvSpPr txBox="1"/>
          <p:nvPr/>
        </p:nvSpPr>
        <p:spPr>
          <a:xfrm>
            <a:off x="1384735" y="5325526"/>
            <a:ext cx="423514" cy="461665"/>
          </a:xfrm>
          <a:prstGeom prst="rect">
            <a:avLst/>
          </a:prstGeom>
          <a:noFill/>
        </p:spPr>
        <p:txBody>
          <a:bodyPr wrap="none" rtlCol="0">
            <a:spAutoFit/>
          </a:bodyPr>
          <a:lstStyle/>
          <a:p>
            <a:r>
              <a:rPr lang="en-GB" dirty="0" smtClean="0">
                <a:solidFill>
                  <a:srgbClr val="00B050"/>
                </a:solidFill>
              </a:rPr>
              <a:t>Cl</a:t>
            </a:r>
            <a:r>
              <a:rPr lang="en-GB" sz="2400" baseline="30000" dirty="0" smtClean="0">
                <a:solidFill>
                  <a:srgbClr val="00B050"/>
                </a:solidFill>
              </a:rPr>
              <a:t>-</a:t>
            </a:r>
            <a:endParaRPr lang="en-GB" sz="1600" dirty="0">
              <a:solidFill>
                <a:srgbClr val="00B050"/>
              </a:solidFill>
            </a:endParaRPr>
          </a:p>
        </p:txBody>
      </p:sp>
      <p:sp>
        <p:nvSpPr>
          <p:cNvPr id="26" name="TextBox 25"/>
          <p:cNvSpPr txBox="1"/>
          <p:nvPr/>
        </p:nvSpPr>
        <p:spPr>
          <a:xfrm>
            <a:off x="1906905" y="5217722"/>
            <a:ext cx="423514" cy="461665"/>
          </a:xfrm>
          <a:prstGeom prst="rect">
            <a:avLst/>
          </a:prstGeom>
          <a:noFill/>
        </p:spPr>
        <p:txBody>
          <a:bodyPr wrap="none" rtlCol="0">
            <a:spAutoFit/>
          </a:bodyPr>
          <a:lstStyle/>
          <a:p>
            <a:r>
              <a:rPr lang="en-GB" dirty="0" smtClean="0">
                <a:solidFill>
                  <a:srgbClr val="00B050"/>
                </a:solidFill>
              </a:rPr>
              <a:t>Cl</a:t>
            </a:r>
            <a:r>
              <a:rPr lang="en-GB" sz="2400" baseline="30000" dirty="0" smtClean="0">
                <a:solidFill>
                  <a:srgbClr val="00B050"/>
                </a:solidFill>
              </a:rPr>
              <a:t>-</a:t>
            </a:r>
            <a:endParaRPr lang="en-GB" sz="1600" dirty="0">
              <a:solidFill>
                <a:srgbClr val="00B050"/>
              </a:solidFill>
            </a:endParaRPr>
          </a:p>
        </p:txBody>
      </p:sp>
      <p:sp>
        <p:nvSpPr>
          <p:cNvPr id="27" name="TextBox 26"/>
          <p:cNvSpPr txBox="1"/>
          <p:nvPr/>
        </p:nvSpPr>
        <p:spPr>
          <a:xfrm>
            <a:off x="2239419" y="4756139"/>
            <a:ext cx="423514" cy="461665"/>
          </a:xfrm>
          <a:prstGeom prst="rect">
            <a:avLst/>
          </a:prstGeom>
          <a:noFill/>
        </p:spPr>
        <p:txBody>
          <a:bodyPr wrap="none" rtlCol="0">
            <a:spAutoFit/>
          </a:bodyPr>
          <a:lstStyle/>
          <a:p>
            <a:r>
              <a:rPr lang="en-GB" dirty="0" smtClean="0">
                <a:solidFill>
                  <a:srgbClr val="00B050"/>
                </a:solidFill>
              </a:rPr>
              <a:t>Cl</a:t>
            </a:r>
            <a:r>
              <a:rPr lang="en-GB" sz="2400" baseline="30000" dirty="0" smtClean="0">
                <a:solidFill>
                  <a:srgbClr val="00B050"/>
                </a:solidFill>
              </a:rPr>
              <a:t>-</a:t>
            </a:r>
            <a:endParaRPr lang="en-GB" sz="1600" dirty="0">
              <a:solidFill>
                <a:srgbClr val="00B050"/>
              </a:solidFill>
            </a:endParaRPr>
          </a:p>
        </p:txBody>
      </p:sp>
      <p:sp>
        <p:nvSpPr>
          <p:cNvPr id="28" name="TextBox 27"/>
          <p:cNvSpPr txBox="1"/>
          <p:nvPr/>
        </p:nvSpPr>
        <p:spPr>
          <a:xfrm>
            <a:off x="3836098" y="4387866"/>
            <a:ext cx="5143310" cy="1015663"/>
          </a:xfrm>
          <a:prstGeom prst="rect">
            <a:avLst/>
          </a:prstGeom>
          <a:noFill/>
        </p:spPr>
        <p:txBody>
          <a:bodyPr wrap="square" rtlCol="0">
            <a:spAutoFit/>
          </a:bodyPr>
          <a:lstStyle/>
          <a:p>
            <a:r>
              <a:rPr lang="en-US" sz="2000" dirty="0" smtClean="0">
                <a:latin typeface="Arial"/>
                <a:cs typeface="Arial"/>
              </a:rPr>
              <a:t>2. XS Chloride ions bind more strongly to cage surface and displace hydroxides:</a:t>
            </a:r>
          </a:p>
          <a:p>
            <a:r>
              <a:rPr lang="en-US" sz="2000" i="1" dirty="0">
                <a:latin typeface="Arial"/>
                <a:cs typeface="Arial"/>
              </a:rPr>
              <a:t>reaction now at </a:t>
            </a:r>
            <a:r>
              <a:rPr lang="en-US" sz="2000" i="1" dirty="0" err="1">
                <a:latin typeface="Arial"/>
                <a:cs typeface="Arial"/>
              </a:rPr>
              <a:t>uncatalysed</a:t>
            </a:r>
            <a:r>
              <a:rPr lang="en-US" sz="2000" i="1" dirty="0">
                <a:latin typeface="Arial"/>
                <a:cs typeface="Arial"/>
              </a:rPr>
              <a:t> </a:t>
            </a:r>
            <a:r>
              <a:rPr lang="en-US" sz="2000" i="1" dirty="0" smtClean="0">
                <a:latin typeface="Arial"/>
                <a:cs typeface="Arial"/>
              </a:rPr>
              <a:t>rate</a:t>
            </a:r>
            <a:endParaRPr lang="en-US" sz="2000" i="1" dirty="0">
              <a:latin typeface="Arial"/>
              <a:cs typeface="Arial"/>
            </a:endParaRPr>
          </a:p>
        </p:txBody>
      </p:sp>
    </p:spTree>
    <p:extLst>
      <p:ext uri="{BB962C8B-B14F-4D97-AF65-F5344CB8AC3E}">
        <p14:creationId xmlns:p14="http://schemas.microsoft.com/office/powerpoint/2010/main" val="1165738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0"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animEffect transition="in" filter="fade">
                                      <p:cBhvr>
                                        <p:cTn id="9" dur="500"/>
                                        <p:tgtEl>
                                          <p:spTgt spid="11"/>
                                        </p:tgtEl>
                                      </p:cBhvr>
                                    </p:animEffect>
                                  </p:childTnLst>
                                </p:cTn>
                              </p:par>
                              <p:par>
                                <p:cTn id="10" presetID="10" presetClass="entr" presetSubtype="0" fill="hold" grpId="0"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500"/>
                                        <p:tgtEl>
                                          <p:spTgt spid="1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500"/>
                                        <p:tgtEl>
                                          <p:spTgt spid="1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fade">
                                      <p:cBhvr>
                                        <p:cTn id="24" dur="500"/>
                                        <p:tgtEl>
                                          <p:spTgt spid="17"/>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fade">
                                      <p:cBhvr>
                                        <p:cTn id="27" dur="500"/>
                                        <p:tgtEl>
                                          <p:spTgt spid="18"/>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9"/>
                                        </p:tgtEl>
                                        <p:attrNameLst>
                                          <p:attrName>style.visibility</p:attrName>
                                        </p:attrNameLst>
                                      </p:cBhvr>
                                      <p:to>
                                        <p:strVal val="visible"/>
                                      </p:to>
                                    </p:set>
                                    <p:animEffect transition="in" filter="fade">
                                      <p:cBhvr>
                                        <p:cTn id="30" dur="500"/>
                                        <p:tgtEl>
                                          <p:spTgt spid="19"/>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0"/>
                                        </p:tgtEl>
                                        <p:attrNameLst>
                                          <p:attrName>style.visibility</p:attrName>
                                        </p:attrNameLst>
                                      </p:cBhvr>
                                      <p:to>
                                        <p:strVal val="visible"/>
                                      </p:to>
                                    </p:set>
                                    <p:animEffect transition="in" filter="fade">
                                      <p:cBhvr>
                                        <p:cTn id="33" dur="500"/>
                                        <p:tgtEl>
                                          <p:spTgt spid="20"/>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1"/>
                                        </p:tgtEl>
                                        <p:attrNameLst>
                                          <p:attrName>style.visibility</p:attrName>
                                        </p:attrNameLst>
                                      </p:cBhvr>
                                      <p:to>
                                        <p:strVal val="visible"/>
                                      </p:to>
                                    </p:set>
                                    <p:animEffect transition="in" filter="fade">
                                      <p:cBhvr>
                                        <p:cTn id="36" dur="500"/>
                                        <p:tgtEl>
                                          <p:spTgt spid="21"/>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2"/>
                                        </p:tgtEl>
                                        <p:attrNameLst>
                                          <p:attrName>style.visibility</p:attrName>
                                        </p:attrNameLst>
                                      </p:cBhvr>
                                      <p:to>
                                        <p:strVal val="visible"/>
                                      </p:to>
                                    </p:set>
                                    <p:animEffect transition="in" filter="fade">
                                      <p:cBhvr>
                                        <p:cTn id="39" dur="500"/>
                                        <p:tgtEl>
                                          <p:spTgt spid="22"/>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3"/>
                                        </p:tgtEl>
                                        <p:attrNameLst>
                                          <p:attrName>style.visibility</p:attrName>
                                        </p:attrNameLst>
                                      </p:cBhvr>
                                      <p:to>
                                        <p:strVal val="visible"/>
                                      </p:to>
                                    </p:set>
                                    <p:animEffect transition="in" filter="fade">
                                      <p:cBhvr>
                                        <p:cTn id="42" dur="500"/>
                                        <p:tgtEl>
                                          <p:spTgt spid="23"/>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4"/>
                                        </p:tgtEl>
                                        <p:attrNameLst>
                                          <p:attrName>style.visibility</p:attrName>
                                        </p:attrNameLst>
                                      </p:cBhvr>
                                      <p:to>
                                        <p:strVal val="visible"/>
                                      </p:to>
                                    </p:set>
                                    <p:animEffect transition="in" filter="fade">
                                      <p:cBhvr>
                                        <p:cTn id="45" dur="500"/>
                                        <p:tgtEl>
                                          <p:spTgt spid="24"/>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5"/>
                                        </p:tgtEl>
                                        <p:attrNameLst>
                                          <p:attrName>style.visibility</p:attrName>
                                        </p:attrNameLst>
                                      </p:cBhvr>
                                      <p:to>
                                        <p:strVal val="visible"/>
                                      </p:to>
                                    </p:set>
                                    <p:animEffect transition="in" filter="fade">
                                      <p:cBhvr>
                                        <p:cTn id="48" dur="500"/>
                                        <p:tgtEl>
                                          <p:spTgt spid="25"/>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26"/>
                                        </p:tgtEl>
                                        <p:attrNameLst>
                                          <p:attrName>style.visibility</p:attrName>
                                        </p:attrNameLst>
                                      </p:cBhvr>
                                      <p:to>
                                        <p:strVal val="visible"/>
                                      </p:to>
                                    </p:set>
                                    <p:animEffect transition="in" filter="fade">
                                      <p:cBhvr>
                                        <p:cTn id="51" dur="500"/>
                                        <p:tgtEl>
                                          <p:spTgt spid="26"/>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27"/>
                                        </p:tgtEl>
                                        <p:attrNameLst>
                                          <p:attrName>style.visibility</p:attrName>
                                        </p:attrNameLst>
                                      </p:cBhvr>
                                      <p:to>
                                        <p:strVal val="visible"/>
                                      </p:to>
                                    </p:set>
                                    <p:animEffect transition="in" filter="fade">
                                      <p:cBhvr>
                                        <p:cTn id="54" dur="500"/>
                                        <p:tgtEl>
                                          <p:spTgt spid="27"/>
                                        </p:tgtEl>
                                      </p:cBhvr>
                                    </p:animEffec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3" grpId="0" animBg="1"/>
      <p:bldP spid="14" grpId="0"/>
      <p:bldP spid="15" grpId="0"/>
      <p:bldP spid="16" grpId="0"/>
      <p:bldP spid="17" grpId="0"/>
      <p:bldP spid="18" grpId="0"/>
      <p:bldP spid="19" grpId="0"/>
      <p:bldP spid="20" grpId="0"/>
      <p:bldP spid="21" grpId="0"/>
      <p:bldP spid="22" grpId="0"/>
      <p:bldP spid="23" grpId="0"/>
      <p:bldP spid="24" grpId="0"/>
      <p:bldP spid="25" grpId="0"/>
      <p:bldP spid="26" grpId="0"/>
      <p:bldP spid="27" grpId="0"/>
      <p:bldP spid="2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Fig5_NHW_small.jpg"/>
          <p:cNvPicPr>
            <a:picLocks noChangeAspect="1"/>
          </p:cNvPicPr>
          <p:nvPr/>
        </p:nvPicPr>
        <p:blipFill>
          <a:blip r:embed="rId2"/>
          <a:stretch>
            <a:fillRect/>
          </a:stretch>
        </p:blipFill>
        <p:spPr>
          <a:xfrm>
            <a:off x="337345" y="462046"/>
            <a:ext cx="4234655" cy="4046242"/>
          </a:xfrm>
          <a:prstGeom prst="rect">
            <a:avLst/>
          </a:prstGeom>
        </p:spPr>
      </p:pic>
      <p:pic>
        <p:nvPicPr>
          <p:cNvPr id="6" name="Picture 5" descr="Fig6.tif"/>
          <p:cNvPicPr>
            <a:picLocks noChangeAspect="1"/>
          </p:cNvPicPr>
          <p:nvPr/>
        </p:nvPicPr>
        <p:blipFill>
          <a:blip r:embed="rId3"/>
          <a:stretch>
            <a:fillRect/>
          </a:stretch>
        </p:blipFill>
        <p:spPr>
          <a:xfrm>
            <a:off x="5083054" y="635000"/>
            <a:ext cx="3652579" cy="3004855"/>
          </a:xfrm>
          <a:prstGeom prst="rect">
            <a:avLst/>
          </a:prstGeom>
        </p:spPr>
      </p:pic>
      <p:sp>
        <p:nvSpPr>
          <p:cNvPr id="7" name="TextBox 6"/>
          <p:cNvSpPr txBox="1"/>
          <p:nvPr/>
        </p:nvSpPr>
        <p:spPr>
          <a:xfrm>
            <a:off x="337345" y="4786126"/>
            <a:ext cx="8332521" cy="1246495"/>
          </a:xfrm>
          <a:prstGeom prst="rect">
            <a:avLst/>
          </a:prstGeom>
          <a:noFill/>
        </p:spPr>
        <p:txBody>
          <a:bodyPr wrap="square" rtlCol="0">
            <a:spAutoFit/>
          </a:bodyPr>
          <a:lstStyle/>
          <a:p>
            <a:pPr>
              <a:lnSpc>
                <a:spcPts val="3000"/>
              </a:lnSpc>
            </a:pPr>
            <a:r>
              <a:rPr lang="en-US" sz="2000" dirty="0" smtClean="0">
                <a:latin typeface="Arial"/>
                <a:cs typeface="Arial"/>
              </a:rPr>
              <a:t>• </a:t>
            </a:r>
            <a:r>
              <a:rPr lang="en-US" sz="2000" b="1" dirty="0" smtClean="0">
                <a:latin typeface="Arial"/>
                <a:cs typeface="Arial"/>
              </a:rPr>
              <a:t>Two orthogonal interactions</a:t>
            </a:r>
            <a:r>
              <a:rPr lang="en-US" sz="2000" dirty="0" smtClean="0">
                <a:latin typeface="Arial"/>
                <a:cs typeface="Arial"/>
              </a:rPr>
              <a:t>: hydrophobic cavity binds guest; cationic surface binds anions</a:t>
            </a:r>
          </a:p>
          <a:p>
            <a:pPr>
              <a:lnSpc>
                <a:spcPts val="3000"/>
              </a:lnSpc>
            </a:pPr>
            <a:r>
              <a:rPr lang="en-US" sz="2000" dirty="0" smtClean="0">
                <a:latin typeface="Arial"/>
                <a:cs typeface="Arial"/>
              </a:rPr>
              <a:t>• Multiple turnovers because anionic product is released (hydrophilic)</a:t>
            </a:r>
          </a:p>
        </p:txBody>
      </p:sp>
      <p:sp>
        <p:nvSpPr>
          <p:cNvPr id="8" name="Text Box 12"/>
          <p:cNvSpPr txBox="1">
            <a:spLocks noChangeArrowheads="1"/>
          </p:cNvSpPr>
          <p:nvPr/>
        </p:nvSpPr>
        <p:spPr bwMode="auto">
          <a:xfrm>
            <a:off x="6680744" y="6411990"/>
            <a:ext cx="2130592" cy="307777"/>
          </a:xfrm>
          <a:prstGeom prst="rect">
            <a:avLst/>
          </a:prstGeom>
          <a:noFill/>
          <a:ln w="9525">
            <a:noFill/>
            <a:miter lim="800000"/>
            <a:headEnd/>
            <a:tailEnd/>
          </a:ln>
          <a:effectLst/>
        </p:spPr>
        <p:txBody>
          <a:bodyPr wrap="square">
            <a:prstTxWarp prst="textNoShape">
              <a:avLst/>
            </a:prstTxWarp>
            <a:spAutoFit/>
          </a:bodyPr>
          <a:lstStyle/>
          <a:p>
            <a:pPr algn="r"/>
            <a:r>
              <a:rPr lang="en-US" sz="1400" i="1" dirty="0" smtClean="0">
                <a:latin typeface="Helvetica"/>
                <a:cs typeface="Helvetica"/>
              </a:rPr>
              <a:t>Nat. Chem. 2016, </a:t>
            </a:r>
            <a:r>
              <a:rPr lang="en-US" sz="1400" b="1" i="1" dirty="0" smtClean="0">
                <a:latin typeface="Helvetica"/>
                <a:cs typeface="Helvetica"/>
              </a:rPr>
              <a:t>8</a:t>
            </a:r>
            <a:r>
              <a:rPr lang="en-US" sz="1400" i="1" dirty="0" smtClean="0">
                <a:latin typeface="Helvetica"/>
                <a:cs typeface="Helvetica"/>
              </a:rPr>
              <a:t>, 231</a:t>
            </a:r>
            <a:endParaRPr lang="en-US" sz="1400" i="1" dirty="0">
              <a:latin typeface="Helvetica"/>
              <a:cs typeface="Helvetic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83080"/>
            <a:ext cx="8229600" cy="857994"/>
          </a:xfrm>
        </p:spPr>
        <p:txBody>
          <a:bodyPr>
            <a:normAutofit/>
          </a:bodyPr>
          <a:lstStyle/>
          <a:p>
            <a:r>
              <a:rPr lang="en-US" sz="2400" b="1" dirty="0" smtClean="0">
                <a:latin typeface="Helvetica"/>
                <a:cs typeface="Helvetica"/>
              </a:rPr>
              <a:t>Ligands like these….</a:t>
            </a:r>
            <a:endParaRPr lang="en-US" sz="2400" b="1" dirty="0">
              <a:latin typeface="Helvetica"/>
              <a:cs typeface="Helvetica"/>
            </a:endParaRPr>
          </a:p>
        </p:txBody>
      </p:sp>
      <p:pic>
        <p:nvPicPr>
          <p:cNvPr id="4" name="Picture 3" descr="LIGAND_SCHEME.tif"/>
          <p:cNvPicPr>
            <a:picLocks noChangeAspect="1"/>
          </p:cNvPicPr>
          <p:nvPr/>
        </p:nvPicPr>
        <p:blipFill>
          <a:blip r:embed="rId2"/>
          <a:stretch>
            <a:fillRect/>
          </a:stretch>
        </p:blipFill>
        <p:spPr>
          <a:xfrm>
            <a:off x="820781" y="1041074"/>
            <a:ext cx="7416864" cy="5677882"/>
          </a:xfrm>
          <a:prstGeom prst="rect">
            <a:avLst/>
          </a:prstGeom>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p:cNvGrpSpPr/>
          <p:nvPr/>
        </p:nvGrpSpPr>
        <p:grpSpPr>
          <a:xfrm rot="19020744">
            <a:off x="1311168" y="1623287"/>
            <a:ext cx="3358238" cy="3341486"/>
            <a:chOff x="2442129" y="5466458"/>
            <a:chExt cx="2420062" cy="2574502"/>
          </a:xfrm>
        </p:grpSpPr>
        <p:sp>
          <p:nvSpPr>
            <p:cNvPr id="15" name="Half Frame 4"/>
            <p:cNvSpPr/>
            <p:nvPr/>
          </p:nvSpPr>
          <p:spPr>
            <a:xfrm>
              <a:off x="2442129" y="5466458"/>
              <a:ext cx="1067546" cy="1152128"/>
            </a:xfrm>
            <a:custGeom>
              <a:avLst/>
              <a:gdLst>
                <a:gd name="connsiteX0" fmla="*/ 0 w 1296144"/>
                <a:gd name="connsiteY0" fmla="*/ 0 h 1368152"/>
                <a:gd name="connsiteX1" fmla="*/ 1296144 w 1296144"/>
                <a:gd name="connsiteY1" fmla="*/ 0 h 1368152"/>
                <a:gd name="connsiteX2" fmla="*/ 1082780 w 1296144"/>
                <a:gd name="connsiteY2" fmla="*/ 225218 h 1368152"/>
                <a:gd name="connsiteX3" fmla="*/ 246993 w 1296144"/>
                <a:gd name="connsiteY3" fmla="*/ 225218 h 1368152"/>
                <a:gd name="connsiteX4" fmla="*/ 246993 w 1296144"/>
                <a:gd name="connsiteY4" fmla="*/ 1107437 h 1368152"/>
                <a:gd name="connsiteX5" fmla="*/ 0 w 1296144"/>
                <a:gd name="connsiteY5" fmla="*/ 1368152 h 1368152"/>
                <a:gd name="connsiteX6" fmla="*/ 0 w 1296144"/>
                <a:gd name="connsiteY6" fmla="*/ 0 h 1368152"/>
                <a:gd name="connsiteX0" fmla="*/ 0 w 1082780"/>
                <a:gd name="connsiteY0" fmla="*/ 0 h 1368152"/>
                <a:gd name="connsiteX1" fmla="*/ 947801 w 1082780"/>
                <a:gd name="connsiteY1" fmla="*/ 10885 h 1368152"/>
                <a:gd name="connsiteX2" fmla="*/ 1082780 w 1082780"/>
                <a:gd name="connsiteY2" fmla="*/ 225218 h 1368152"/>
                <a:gd name="connsiteX3" fmla="*/ 246993 w 1082780"/>
                <a:gd name="connsiteY3" fmla="*/ 225218 h 1368152"/>
                <a:gd name="connsiteX4" fmla="*/ 246993 w 1082780"/>
                <a:gd name="connsiteY4" fmla="*/ 1107437 h 1368152"/>
                <a:gd name="connsiteX5" fmla="*/ 0 w 1082780"/>
                <a:gd name="connsiteY5" fmla="*/ 1368152 h 1368152"/>
                <a:gd name="connsiteX6" fmla="*/ 0 w 1082780"/>
                <a:gd name="connsiteY6" fmla="*/ 0 h 1368152"/>
                <a:gd name="connsiteX0" fmla="*/ 0 w 1082780"/>
                <a:gd name="connsiteY0" fmla="*/ 0 h 1107437"/>
                <a:gd name="connsiteX1" fmla="*/ 947801 w 1082780"/>
                <a:gd name="connsiteY1" fmla="*/ 10885 h 1107437"/>
                <a:gd name="connsiteX2" fmla="*/ 1082780 w 1082780"/>
                <a:gd name="connsiteY2" fmla="*/ 225218 h 1107437"/>
                <a:gd name="connsiteX3" fmla="*/ 246993 w 1082780"/>
                <a:gd name="connsiteY3" fmla="*/ 225218 h 1107437"/>
                <a:gd name="connsiteX4" fmla="*/ 246993 w 1082780"/>
                <a:gd name="connsiteY4" fmla="*/ 1107437 h 1107437"/>
                <a:gd name="connsiteX5" fmla="*/ 0 w 1082780"/>
                <a:gd name="connsiteY5" fmla="*/ 954495 h 1107437"/>
                <a:gd name="connsiteX6" fmla="*/ 0 w 1082780"/>
                <a:gd name="connsiteY6" fmla="*/ 0 h 1107437"/>
                <a:gd name="connsiteX0" fmla="*/ 0 w 1082780"/>
                <a:gd name="connsiteY0" fmla="*/ 1 h 1107438"/>
                <a:gd name="connsiteX1" fmla="*/ 882487 w 1082780"/>
                <a:gd name="connsiteY1" fmla="*/ 0 h 1107438"/>
                <a:gd name="connsiteX2" fmla="*/ 1082780 w 1082780"/>
                <a:gd name="connsiteY2" fmla="*/ 225219 h 1107438"/>
                <a:gd name="connsiteX3" fmla="*/ 246993 w 1082780"/>
                <a:gd name="connsiteY3" fmla="*/ 225219 h 1107438"/>
                <a:gd name="connsiteX4" fmla="*/ 246993 w 1082780"/>
                <a:gd name="connsiteY4" fmla="*/ 1107438 h 1107438"/>
                <a:gd name="connsiteX5" fmla="*/ 0 w 1082780"/>
                <a:gd name="connsiteY5" fmla="*/ 954496 h 1107438"/>
                <a:gd name="connsiteX6" fmla="*/ 0 w 1082780"/>
                <a:gd name="connsiteY6" fmla="*/ 1 h 1107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2780" h="1107438">
                  <a:moveTo>
                    <a:pt x="0" y="1"/>
                  </a:moveTo>
                  <a:lnTo>
                    <a:pt x="882487" y="0"/>
                  </a:lnTo>
                  <a:lnTo>
                    <a:pt x="1082780" y="225219"/>
                  </a:lnTo>
                  <a:lnTo>
                    <a:pt x="246993" y="225219"/>
                  </a:lnTo>
                  <a:lnTo>
                    <a:pt x="246993" y="1107438"/>
                  </a:lnTo>
                  <a:lnTo>
                    <a:pt x="0" y="954496"/>
                  </a:lnTo>
                  <a:lnTo>
                    <a:pt x="0" y="1"/>
                  </a:lnTo>
                  <a:close/>
                </a:path>
              </a:pathLst>
            </a:custGeom>
            <a:scene3d>
              <a:camera prst="orthographicFront"/>
              <a:lightRig rig="threePt" dir="t"/>
            </a:scene3d>
            <a:sp3d prstMaterial="dkEdge">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6" name="Half Frame 4"/>
            <p:cNvSpPr/>
            <p:nvPr/>
          </p:nvSpPr>
          <p:spPr>
            <a:xfrm flipH="1">
              <a:off x="3794645" y="5466458"/>
              <a:ext cx="1067546" cy="1152128"/>
            </a:xfrm>
            <a:custGeom>
              <a:avLst/>
              <a:gdLst>
                <a:gd name="connsiteX0" fmla="*/ 0 w 1296144"/>
                <a:gd name="connsiteY0" fmla="*/ 0 h 1368152"/>
                <a:gd name="connsiteX1" fmla="*/ 1296144 w 1296144"/>
                <a:gd name="connsiteY1" fmla="*/ 0 h 1368152"/>
                <a:gd name="connsiteX2" fmla="*/ 1082780 w 1296144"/>
                <a:gd name="connsiteY2" fmla="*/ 225218 h 1368152"/>
                <a:gd name="connsiteX3" fmla="*/ 246993 w 1296144"/>
                <a:gd name="connsiteY3" fmla="*/ 225218 h 1368152"/>
                <a:gd name="connsiteX4" fmla="*/ 246993 w 1296144"/>
                <a:gd name="connsiteY4" fmla="*/ 1107437 h 1368152"/>
                <a:gd name="connsiteX5" fmla="*/ 0 w 1296144"/>
                <a:gd name="connsiteY5" fmla="*/ 1368152 h 1368152"/>
                <a:gd name="connsiteX6" fmla="*/ 0 w 1296144"/>
                <a:gd name="connsiteY6" fmla="*/ 0 h 1368152"/>
                <a:gd name="connsiteX0" fmla="*/ 0 w 1082780"/>
                <a:gd name="connsiteY0" fmla="*/ 0 h 1368152"/>
                <a:gd name="connsiteX1" fmla="*/ 947801 w 1082780"/>
                <a:gd name="connsiteY1" fmla="*/ 10885 h 1368152"/>
                <a:gd name="connsiteX2" fmla="*/ 1082780 w 1082780"/>
                <a:gd name="connsiteY2" fmla="*/ 225218 h 1368152"/>
                <a:gd name="connsiteX3" fmla="*/ 246993 w 1082780"/>
                <a:gd name="connsiteY3" fmla="*/ 225218 h 1368152"/>
                <a:gd name="connsiteX4" fmla="*/ 246993 w 1082780"/>
                <a:gd name="connsiteY4" fmla="*/ 1107437 h 1368152"/>
                <a:gd name="connsiteX5" fmla="*/ 0 w 1082780"/>
                <a:gd name="connsiteY5" fmla="*/ 1368152 h 1368152"/>
                <a:gd name="connsiteX6" fmla="*/ 0 w 1082780"/>
                <a:gd name="connsiteY6" fmla="*/ 0 h 1368152"/>
                <a:gd name="connsiteX0" fmla="*/ 0 w 1082780"/>
                <a:gd name="connsiteY0" fmla="*/ 0 h 1107437"/>
                <a:gd name="connsiteX1" fmla="*/ 947801 w 1082780"/>
                <a:gd name="connsiteY1" fmla="*/ 10885 h 1107437"/>
                <a:gd name="connsiteX2" fmla="*/ 1082780 w 1082780"/>
                <a:gd name="connsiteY2" fmla="*/ 225218 h 1107437"/>
                <a:gd name="connsiteX3" fmla="*/ 246993 w 1082780"/>
                <a:gd name="connsiteY3" fmla="*/ 225218 h 1107437"/>
                <a:gd name="connsiteX4" fmla="*/ 246993 w 1082780"/>
                <a:gd name="connsiteY4" fmla="*/ 1107437 h 1107437"/>
                <a:gd name="connsiteX5" fmla="*/ 0 w 1082780"/>
                <a:gd name="connsiteY5" fmla="*/ 954495 h 1107437"/>
                <a:gd name="connsiteX6" fmla="*/ 0 w 1082780"/>
                <a:gd name="connsiteY6" fmla="*/ 0 h 1107437"/>
                <a:gd name="connsiteX0" fmla="*/ 0 w 1082780"/>
                <a:gd name="connsiteY0" fmla="*/ 1 h 1107438"/>
                <a:gd name="connsiteX1" fmla="*/ 882487 w 1082780"/>
                <a:gd name="connsiteY1" fmla="*/ 0 h 1107438"/>
                <a:gd name="connsiteX2" fmla="*/ 1082780 w 1082780"/>
                <a:gd name="connsiteY2" fmla="*/ 225219 h 1107438"/>
                <a:gd name="connsiteX3" fmla="*/ 246993 w 1082780"/>
                <a:gd name="connsiteY3" fmla="*/ 225219 h 1107438"/>
                <a:gd name="connsiteX4" fmla="*/ 246993 w 1082780"/>
                <a:gd name="connsiteY4" fmla="*/ 1107438 h 1107438"/>
                <a:gd name="connsiteX5" fmla="*/ 0 w 1082780"/>
                <a:gd name="connsiteY5" fmla="*/ 954496 h 1107438"/>
                <a:gd name="connsiteX6" fmla="*/ 0 w 1082780"/>
                <a:gd name="connsiteY6" fmla="*/ 1 h 1107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2780" h="1107438">
                  <a:moveTo>
                    <a:pt x="0" y="1"/>
                  </a:moveTo>
                  <a:lnTo>
                    <a:pt x="882487" y="0"/>
                  </a:lnTo>
                  <a:lnTo>
                    <a:pt x="1082780" y="225219"/>
                  </a:lnTo>
                  <a:lnTo>
                    <a:pt x="246993" y="225219"/>
                  </a:lnTo>
                  <a:lnTo>
                    <a:pt x="246993" y="1107438"/>
                  </a:lnTo>
                  <a:lnTo>
                    <a:pt x="0" y="954496"/>
                  </a:lnTo>
                  <a:lnTo>
                    <a:pt x="0" y="1"/>
                  </a:lnTo>
                  <a:close/>
                </a:path>
              </a:pathLst>
            </a:custGeom>
            <a:scene3d>
              <a:camera prst="orthographicFront"/>
              <a:lightRig rig="threePt" dir="t"/>
            </a:scene3d>
            <a:sp3d prstMaterial="dkEdge">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7" name="Half Frame 4"/>
            <p:cNvSpPr/>
            <p:nvPr/>
          </p:nvSpPr>
          <p:spPr>
            <a:xfrm flipV="1">
              <a:off x="2442129" y="6888832"/>
              <a:ext cx="1067546" cy="1152128"/>
            </a:xfrm>
            <a:custGeom>
              <a:avLst/>
              <a:gdLst>
                <a:gd name="connsiteX0" fmla="*/ 0 w 1296144"/>
                <a:gd name="connsiteY0" fmla="*/ 0 h 1368152"/>
                <a:gd name="connsiteX1" fmla="*/ 1296144 w 1296144"/>
                <a:gd name="connsiteY1" fmla="*/ 0 h 1368152"/>
                <a:gd name="connsiteX2" fmla="*/ 1082780 w 1296144"/>
                <a:gd name="connsiteY2" fmla="*/ 225218 h 1368152"/>
                <a:gd name="connsiteX3" fmla="*/ 246993 w 1296144"/>
                <a:gd name="connsiteY3" fmla="*/ 225218 h 1368152"/>
                <a:gd name="connsiteX4" fmla="*/ 246993 w 1296144"/>
                <a:gd name="connsiteY4" fmla="*/ 1107437 h 1368152"/>
                <a:gd name="connsiteX5" fmla="*/ 0 w 1296144"/>
                <a:gd name="connsiteY5" fmla="*/ 1368152 h 1368152"/>
                <a:gd name="connsiteX6" fmla="*/ 0 w 1296144"/>
                <a:gd name="connsiteY6" fmla="*/ 0 h 1368152"/>
                <a:gd name="connsiteX0" fmla="*/ 0 w 1082780"/>
                <a:gd name="connsiteY0" fmla="*/ 0 h 1368152"/>
                <a:gd name="connsiteX1" fmla="*/ 947801 w 1082780"/>
                <a:gd name="connsiteY1" fmla="*/ 10885 h 1368152"/>
                <a:gd name="connsiteX2" fmla="*/ 1082780 w 1082780"/>
                <a:gd name="connsiteY2" fmla="*/ 225218 h 1368152"/>
                <a:gd name="connsiteX3" fmla="*/ 246993 w 1082780"/>
                <a:gd name="connsiteY3" fmla="*/ 225218 h 1368152"/>
                <a:gd name="connsiteX4" fmla="*/ 246993 w 1082780"/>
                <a:gd name="connsiteY4" fmla="*/ 1107437 h 1368152"/>
                <a:gd name="connsiteX5" fmla="*/ 0 w 1082780"/>
                <a:gd name="connsiteY5" fmla="*/ 1368152 h 1368152"/>
                <a:gd name="connsiteX6" fmla="*/ 0 w 1082780"/>
                <a:gd name="connsiteY6" fmla="*/ 0 h 1368152"/>
                <a:gd name="connsiteX0" fmla="*/ 0 w 1082780"/>
                <a:gd name="connsiteY0" fmla="*/ 0 h 1107437"/>
                <a:gd name="connsiteX1" fmla="*/ 947801 w 1082780"/>
                <a:gd name="connsiteY1" fmla="*/ 10885 h 1107437"/>
                <a:gd name="connsiteX2" fmla="*/ 1082780 w 1082780"/>
                <a:gd name="connsiteY2" fmla="*/ 225218 h 1107437"/>
                <a:gd name="connsiteX3" fmla="*/ 246993 w 1082780"/>
                <a:gd name="connsiteY3" fmla="*/ 225218 h 1107437"/>
                <a:gd name="connsiteX4" fmla="*/ 246993 w 1082780"/>
                <a:gd name="connsiteY4" fmla="*/ 1107437 h 1107437"/>
                <a:gd name="connsiteX5" fmla="*/ 0 w 1082780"/>
                <a:gd name="connsiteY5" fmla="*/ 954495 h 1107437"/>
                <a:gd name="connsiteX6" fmla="*/ 0 w 1082780"/>
                <a:gd name="connsiteY6" fmla="*/ 0 h 1107437"/>
                <a:gd name="connsiteX0" fmla="*/ 0 w 1082780"/>
                <a:gd name="connsiteY0" fmla="*/ 1 h 1107438"/>
                <a:gd name="connsiteX1" fmla="*/ 882487 w 1082780"/>
                <a:gd name="connsiteY1" fmla="*/ 0 h 1107438"/>
                <a:gd name="connsiteX2" fmla="*/ 1082780 w 1082780"/>
                <a:gd name="connsiteY2" fmla="*/ 225219 h 1107438"/>
                <a:gd name="connsiteX3" fmla="*/ 246993 w 1082780"/>
                <a:gd name="connsiteY3" fmla="*/ 225219 h 1107438"/>
                <a:gd name="connsiteX4" fmla="*/ 246993 w 1082780"/>
                <a:gd name="connsiteY4" fmla="*/ 1107438 h 1107438"/>
                <a:gd name="connsiteX5" fmla="*/ 0 w 1082780"/>
                <a:gd name="connsiteY5" fmla="*/ 954496 h 1107438"/>
                <a:gd name="connsiteX6" fmla="*/ 0 w 1082780"/>
                <a:gd name="connsiteY6" fmla="*/ 1 h 1107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2780" h="1107438">
                  <a:moveTo>
                    <a:pt x="0" y="1"/>
                  </a:moveTo>
                  <a:lnTo>
                    <a:pt x="882487" y="0"/>
                  </a:lnTo>
                  <a:lnTo>
                    <a:pt x="1082780" y="225219"/>
                  </a:lnTo>
                  <a:lnTo>
                    <a:pt x="246993" y="225219"/>
                  </a:lnTo>
                  <a:lnTo>
                    <a:pt x="246993" y="1107438"/>
                  </a:lnTo>
                  <a:lnTo>
                    <a:pt x="0" y="954496"/>
                  </a:lnTo>
                  <a:lnTo>
                    <a:pt x="0" y="1"/>
                  </a:lnTo>
                  <a:close/>
                </a:path>
              </a:pathLst>
            </a:custGeom>
            <a:scene3d>
              <a:camera prst="orthographicFront"/>
              <a:lightRig rig="threePt" dir="t"/>
            </a:scene3d>
            <a:sp3d prstMaterial="dkEdge">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8" name="Half Frame 4"/>
            <p:cNvSpPr/>
            <p:nvPr/>
          </p:nvSpPr>
          <p:spPr>
            <a:xfrm flipH="1" flipV="1">
              <a:off x="3794645" y="6888832"/>
              <a:ext cx="1067546" cy="1152128"/>
            </a:xfrm>
            <a:custGeom>
              <a:avLst/>
              <a:gdLst>
                <a:gd name="connsiteX0" fmla="*/ 0 w 1296144"/>
                <a:gd name="connsiteY0" fmla="*/ 0 h 1368152"/>
                <a:gd name="connsiteX1" fmla="*/ 1296144 w 1296144"/>
                <a:gd name="connsiteY1" fmla="*/ 0 h 1368152"/>
                <a:gd name="connsiteX2" fmla="*/ 1082780 w 1296144"/>
                <a:gd name="connsiteY2" fmla="*/ 225218 h 1368152"/>
                <a:gd name="connsiteX3" fmla="*/ 246993 w 1296144"/>
                <a:gd name="connsiteY3" fmla="*/ 225218 h 1368152"/>
                <a:gd name="connsiteX4" fmla="*/ 246993 w 1296144"/>
                <a:gd name="connsiteY4" fmla="*/ 1107437 h 1368152"/>
                <a:gd name="connsiteX5" fmla="*/ 0 w 1296144"/>
                <a:gd name="connsiteY5" fmla="*/ 1368152 h 1368152"/>
                <a:gd name="connsiteX6" fmla="*/ 0 w 1296144"/>
                <a:gd name="connsiteY6" fmla="*/ 0 h 1368152"/>
                <a:gd name="connsiteX0" fmla="*/ 0 w 1082780"/>
                <a:gd name="connsiteY0" fmla="*/ 0 h 1368152"/>
                <a:gd name="connsiteX1" fmla="*/ 947801 w 1082780"/>
                <a:gd name="connsiteY1" fmla="*/ 10885 h 1368152"/>
                <a:gd name="connsiteX2" fmla="*/ 1082780 w 1082780"/>
                <a:gd name="connsiteY2" fmla="*/ 225218 h 1368152"/>
                <a:gd name="connsiteX3" fmla="*/ 246993 w 1082780"/>
                <a:gd name="connsiteY3" fmla="*/ 225218 h 1368152"/>
                <a:gd name="connsiteX4" fmla="*/ 246993 w 1082780"/>
                <a:gd name="connsiteY4" fmla="*/ 1107437 h 1368152"/>
                <a:gd name="connsiteX5" fmla="*/ 0 w 1082780"/>
                <a:gd name="connsiteY5" fmla="*/ 1368152 h 1368152"/>
                <a:gd name="connsiteX6" fmla="*/ 0 w 1082780"/>
                <a:gd name="connsiteY6" fmla="*/ 0 h 1368152"/>
                <a:gd name="connsiteX0" fmla="*/ 0 w 1082780"/>
                <a:gd name="connsiteY0" fmla="*/ 0 h 1107437"/>
                <a:gd name="connsiteX1" fmla="*/ 947801 w 1082780"/>
                <a:gd name="connsiteY1" fmla="*/ 10885 h 1107437"/>
                <a:gd name="connsiteX2" fmla="*/ 1082780 w 1082780"/>
                <a:gd name="connsiteY2" fmla="*/ 225218 h 1107437"/>
                <a:gd name="connsiteX3" fmla="*/ 246993 w 1082780"/>
                <a:gd name="connsiteY3" fmla="*/ 225218 h 1107437"/>
                <a:gd name="connsiteX4" fmla="*/ 246993 w 1082780"/>
                <a:gd name="connsiteY4" fmla="*/ 1107437 h 1107437"/>
                <a:gd name="connsiteX5" fmla="*/ 0 w 1082780"/>
                <a:gd name="connsiteY5" fmla="*/ 954495 h 1107437"/>
                <a:gd name="connsiteX6" fmla="*/ 0 w 1082780"/>
                <a:gd name="connsiteY6" fmla="*/ 0 h 1107437"/>
                <a:gd name="connsiteX0" fmla="*/ 0 w 1082780"/>
                <a:gd name="connsiteY0" fmla="*/ 1 h 1107438"/>
                <a:gd name="connsiteX1" fmla="*/ 882487 w 1082780"/>
                <a:gd name="connsiteY1" fmla="*/ 0 h 1107438"/>
                <a:gd name="connsiteX2" fmla="*/ 1082780 w 1082780"/>
                <a:gd name="connsiteY2" fmla="*/ 225219 h 1107438"/>
                <a:gd name="connsiteX3" fmla="*/ 246993 w 1082780"/>
                <a:gd name="connsiteY3" fmla="*/ 225219 h 1107438"/>
                <a:gd name="connsiteX4" fmla="*/ 246993 w 1082780"/>
                <a:gd name="connsiteY4" fmla="*/ 1107438 h 1107438"/>
                <a:gd name="connsiteX5" fmla="*/ 0 w 1082780"/>
                <a:gd name="connsiteY5" fmla="*/ 954496 h 1107438"/>
                <a:gd name="connsiteX6" fmla="*/ 0 w 1082780"/>
                <a:gd name="connsiteY6" fmla="*/ 1 h 1107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2780" h="1107438">
                  <a:moveTo>
                    <a:pt x="0" y="1"/>
                  </a:moveTo>
                  <a:lnTo>
                    <a:pt x="882487" y="0"/>
                  </a:lnTo>
                  <a:lnTo>
                    <a:pt x="1082780" y="225219"/>
                  </a:lnTo>
                  <a:lnTo>
                    <a:pt x="246993" y="225219"/>
                  </a:lnTo>
                  <a:lnTo>
                    <a:pt x="246993" y="1107438"/>
                  </a:lnTo>
                  <a:lnTo>
                    <a:pt x="0" y="954496"/>
                  </a:lnTo>
                  <a:lnTo>
                    <a:pt x="0" y="1"/>
                  </a:lnTo>
                  <a:close/>
                </a:path>
              </a:pathLst>
            </a:custGeom>
            <a:scene3d>
              <a:camera prst="orthographicFront"/>
              <a:lightRig rig="threePt" dir="t"/>
            </a:scene3d>
            <a:sp3d prstMaterial="dkEdge">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grpSp>
      <p:sp>
        <p:nvSpPr>
          <p:cNvPr id="2" name="Oval 1"/>
          <p:cNvSpPr/>
          <p:nvPr/>
        </p:nvSpPr>
        <p:spPr>
          <a:xfrm>
            <a:off x="2139800" y="2407288"/>
            <a:ext cx="1726018" cy="1668879"/>
          </a:xfrm>
          <a:prstGeom prst="ellipse">
            <a:avLst/>
          </a:prstGeom>
          <a:solidFill>
            <a:schemeClr val="accent2">
              <a:lumMod val="60000"/>
              <a:lumOff val="40000"/>
            </a:schemeClr>
          </a:solidFill>
          <a:ln w="57150" cmpd="sng">
            <a:solidFill>
              <a:srgbClr val="FF0000"/>
            </a:solidFill>
          </a:ln>
        </p:spPr>
        <p:style>
          <a:lnRef idx="1">
            <a:schemeClr val="accent1"/>
          </a:lnRef>
          <a:fillRef idx="3">
            <a:schemeClr val="accent1"/>
          </a:fillRef>
          <a:effectRef idx="2">
            <a:schemeClr val="accent1"/>
          </a:effectRef>
          <a:fontRef idx="minor">
            <a:schemeClr val="lt1"/>
          </a:fontRef>
        </p:style>
        <p:txBody>
          <a:bodyPr lIns="49414" tIns="24707" rIns="49414" bIns="24707" spcCol="0" rtlCol="0" anchor="ctr"/>
          <a:lstStyle/>
          <a:p>
            <a:pPr algn="ctr"/>
            <a:endParaRPr lang="en-US"/>
          </a:p>
        </p:txBody>
      </p:sp>
      <p:sp>
        <p:nvSpPr>
          <p:cNvPr id="3" name="TextBox 2"/>
          <p:cNvSpPr txBox="1"/>
          <p:nvPr/>
        </p:nvSpPr>
        <p:spPr>
          <a:xfrm>
            <a:off x="1458932" y="1694789"/>
            <a:ext cx="541320" cy="650061"/>
          </a:xfrm>
          <a:prstGeom prst="rect">
            <a:avLst/>
          </a:prstGeom>
          <a:noFill/>
        </p:spPr>
        <p:txBody>
          <a:bodyPr wrap="none" lIns="49414" tIns="24707" rIns="49414" bIns="24707" rtlCol="0">
            <a:spAutoFit/>
          </a:bodyPr>
          <a:lstStyle/>
          <a:p>
            <a:r>
              <a:rPr lang="en-US" sz="3900" b="1" dirty="0"/>
              <a:t>X</a:t>
            </a:r>
            <a:r>
              <a:rPr lang="en-US" sz="3900" b="1" baseline="30000" dirty="0"/>
              <a:t>–</a:t>
            </a:r>
          </a:p>
        </p:txBody>
      </p:sp>
      <p:sp>
        <p:nvSpPr>
          <p:cNvPr id="66" name="TextBox 65"/>
          <p:cNvSpPr txBox="1"/>
          <p:nvPr/>
        </p:nvSpPr>
        <p:spPr>
          <a:xfrm>
            <a:off x="4066518" y="1757227"/>
            <a:ext cx="541320" cy="650061"/>
          </a:xfrm>
          <a:prstGeom prst="rect">
            <a:avLst/>
          </a:prstGeom>
          <a:noFill/>
        </p:spPr>
        <p:txBody>
          <a:bodyPr wrap="none" lIns="49414" tIns="24707" rIns="49414" bIns="24707" rtlCol="0">
            <a:spAutoFit/>
          </a:bodyPr>
          <a:lstStyle/>
          <a:p>
            <a:r>
              <a:rPr lang="en-US" sz="3900" b="1" dirty="0"/>
              <a:t>X</a:t>
            </a:r>
            <a:r>
              <a:rPr lang="en-US" sz="3900" b="1" baseline="30000" dirty="0"/>
              <a:t>–</a:t>
            </a:r>
          </a:p>
        </p:txBody>
      </p:sp>
      <p:sp>
        <p:nvSpPr>
          <p:cNvPr id="67" name="TextBox 66"/>
          <p:cNvSpPr txBox="1"/>
          <p:nvPr/>
        </p:nvSpPr>
        <p:spPr>
          <a:xfrm>
            <a:off x="3986238" y="4263178"/>
            <a:ext cx="541320" cy="650061"/>
          </a:xfrm>
          <a:prstGeom prst="rect">
            <a:avLst/>
          </a:prstGeom>
          <a:noFill/>
        </p:spPr>
        <p:txBody>
          <a:bodyPr wrap="none" lIns="49414" tIns="24707" rIns="49414" bIns="24707" rtlCol="0">
            <a:spAutoFit/>
          </a:bodyPr>
          <a:lstStyle/>
          <a:p>
            <a:r>
              <a:rPr lang="en-US" sz="3900" b="1" dirty="0"/>
              <a:t>X</a:t>
            </a:r>
            <a:r>
              <a:rPr lang="en-US" sz="3900" b="1" baseline="30000" dirty="0"/>
              <a:t>–</a:t>
            </a:r>
          </a:p>
        </p:txBody>
      </p:sp>
      <p:sp>
        <p:nvSpPr>
          <p:cNvPr id="68" name="TextBox 67"/>
          <p:cNvSpPr txBox="1"/>
          <p:nvPr/>
        </p:nvSpPr>
        <p:spPr>
          <a:xfrm>
            <a:off x="1338512" y="4150972"/>
            <a:ext cx="541320" cy="650061"/>
          </a:xfrm>
          <a:prstGeom prst="rect">
            <a:avLst/>
          </a:prstGeom>
          <a:noFill/>
        </p:spPr>
        <p:txBody>
          <a:bodyPr wrap="none" lIns="49414" tIns="24707" rIns="49414" bIns="24707" rtlCol="0">
            <a:spAutoFit/>
          </a:bodyPr>
          <a:lstStyle/>
          <a:p>
            <a:r>
              <a:rPr lang="en-US" sz="3900" b="1" dirty="0"/>
              <a:t>X</a:t>
            </a:r>
            <a:r>
              <a:rPr lang="en-US" sz="3900" b="1" baseline="30000" dirty="0"/>
              <a:t>–</a:t>
            </a:r>
          </a:p>
        </p:txBody>
      </p:sp>
      <p:sp>
        <p:nvSpPr>
          <p:cNvPr id="4" name="Rectangle 3"/>
          <p:cNvSpPr/>
          <p:nvPr/>
        </p:nvSpPr>
        <p:spPr>
          <a:xfrm>
            <a:off x="264241" y="211275"/>
            <a:ext cx="6513472" cy="461665"/>
          </a:xfrm>
          <a:prstGeom prst="rect">
            <a:avLst/>
          </a:prstGeom>
        </p:spPr>
        <p:txBody>
          <a:bodyPr wrap="none">
            <a:spAutoFit/>
          </a:bodyPr>
          <a:lstStyle/>
          <a:p>
            <a:r>
              <a:rPr lang="en-US" sz="2400" b="1" dirty="0" smtClean="0">
                <a:latin typeface="Arial"/>
                <a:cs typeface="Arial"/>
              </a:rPr>
              <a:t>General catalyst for bimolecular reactions?</a:t>
            </a:r>
            <a:endParaRPr lang="en-US" sz="2400" dirty="0"/>
          </a:p>
        </p:txBody>
      </p:sp>
      <p:sp>
        <p:nvSpPr>
          <p:cNvPr id="5" name="TextBox 4"/>
          <p:cNvSpPr txBox="1"/>
          <p:nvPr/>
        </p:nvSpPr>
        <p:spPr>
          <a:xfrm>
            <a:off x="5357745" y="1698861"/>
            <a:ext cx="3630706" cy="1015663"/>
          </a:xfrm>
          <a:prstGeom prst="rect">
            <a:avLst/>
          </a:prstGeom>
          <a:noFill/>
        </p:spPr>
        <p:txBody>
          <a:bodyPr wrap="square" rtlCol="0">
            <a:spAutoFit/>
          </a:bodyPr>
          <a:lstStyle/>
          <a:p>
            <a:r>
              <a:rPr lang="en-US" sz="2000" dirty="0" smtClean="0">
                <a:latin typeface="Arial"/>
                <a:cs typeface="Arial"/>
              </a:rPr>
              <a:t>Reactive neutral substrate, binds principally through hydrophobic effect</a:t>
            </a:r>
          </a:p>
        </p:txBody>
      </p:sp>
      <p:sp>
        <p:nvSpPr>
          <p:cNvPr id="6" name="TextBox 5"/>
          <p:cNvSpPr txBox="1"/>
          <p:nvPr/>
        </p:nvSpPr>
        <p:spPr>
          <a:xfrm>
            <a:off x="5660970" y="3814282"/>
            <a:ext cx="3024255" cy="1323439"/>
          </a:xfrm>
          <a:prstGeom prst="rect">
            <a:avLst/>
          </a:prstGeom>
          <a:noFill/>
        </p:spPr>
        <p:txBody>
          <a:bodyPr wrap="square" rtlCol="0">
            <a:spAutoFit/>
          </a:bodyPr>
          <a:lstStyle/>
          <a:p>
            <a:r>
              <a:rPr lang="en-US" sz="2000" dirty="0" smtClean="0">
                <a:latin typeface="Arial"/>
                <a:cs typeface="Arial"/>
              </a:rPr>
              <a:t>Anionic reaction partner surrounds substrate giving high </a:t>
            </a:r>
            <a:r>
              <a:rPr lang="en-US" sz="2000" smtClean="0">
                <a:latin typeface="Arial"/>
                <a:cs typeface="Arial"/>
              </a:rPr>
              <a:t>local concentration</a:t>
            </a:r>
            <a:endParaRPr lang="en-US" sz="2000" dirty="0" smtClean="0">
              <a:latin typeface="Arial"/>
              <a:cs typeface="Arial"/>
            </a:endParaRPr>
          </a:p>
        </p:txBody>
      </p:sp>
      <p:cxnSp>
        <p:nvCxnSpPr>
          <p:cNvPr id="8" name="Straight Connector 7"/>
          <p:cNvCxnSpPr/>
          <p:nvPr/>
        </p:nvCxnSpPr>
        <p:spPr>
          <a:xfrm flipV="1">
            <a:off x="3865818" y="2407288"/>
            <a:ext cx="1491927" cy="623639"/>
          </a:xfrm>
          <a:prstGeom prst="line">
            <a:avLst/>
          </a:prstGeom>
          <a:ln w="38100"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5357745" y="4076167"/>
            <a:ext cx="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4607838" y="4691529"/>
            <a:ext cx="1057534" cy="0"/>
          </a:xfrm>
          <a:prstGeom prst="line">
            <a:avLst/>
          </a:prstGeom>
          <a:ln w="38100"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20" name="TextBox 19"/>
          <p:cNvSpPr txBox="1"/>
          <p:nvPr/>
        </p:nvSpPr>
        <p:spPr>
          <a:xfrm>
            <a:off x="959914" y="6170706"/>
            <a:ext cx="7135287" cy="400110"/>
          </a:xfrm>
          <a:prstGeom prst="rect">
            <a:avLst/>
          </a:prstGeom>
          <a:noFill/>
        </p:spPr>
        <p:txBody>
          <a:bodyPr wrap="none" rtlCol="0">
            <a:spAutoFit/>
          </a:bodyPr>
          <a:lstStyle/>
          <a:p>
            <a:r>
              <a:rPr lang="en-US" sz="2000" dirty="0" smtClean="0">
                <a:latin typeface="Arial"/>
                <a:cs typeface="Arial"/>
              </a:rPr>
              <a:t>Two components can be varied independently of one another</a:t>
            </a:r>
          </a:p>
        </p:txBody>
      </p:sp>
    </p:spTree>
    <p:extLst>
      <p:ext uri="{BB962C8B-B14F-4D97-AF65-F5344CB8AC3E}">
        <p14:creationId xmlns:p14="http://schemas.microsoft.com/office/powerpoint/2010/main" val="151867504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12965" y="176117"/>
            <a:ext cx="6740216" cy="461665"/>
          </a:xfrm>
          <a:prstGeom prst="rect">
            <a:avLst/>
          </a:prstGeom>
          <a:noFill/>
        </p:spPr>
        <p:txBody>
          <a:bodyPr wrap="square" rtlCol="0">
            <a:spAutoFit/>
          </a:bodyPr>
          <a:lstStyle/>
          <a:p>
            <a:pPr defTabSz="457200"/>
            <a:r>
              <a:rPr lang="en-US" sz="2400" b="1" dirty="0" smtClean="0">
                <a:latin typeface="Helvetica"/>
                <a:ea typeface="+mj-ea"/>
                <a:cs typeface="Helvetica"/>
              </a:rPr>
              <a:t>Changing the anion… onset of autocatalysis</a:t>
            </a:r>
            <a:endParaRPr lang="en-US" sz="2400" b="1" dirty="0">
              <a:latin typeface="Helvetica"/>
              <a:ea typeface="+mj-ea"/>
              <a:cs typeface="Helvetica"/>
            </a:endParaRPr>
          </a:p>
        </p:txBody>
      </p:sp>
      <p:pic>
        <p:nvPicPr>
          <p:cNvPr id="5" name="Picture 4" descr="autocatalysis.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1500" y="1676400"/>
            <a:ext cx="5121162" cy="4711700"/>
          </a:xfrm>
          <a:prstGeom prst="rect">
            <a:avLst/>
          </a:prstGeom>
        </p:spPr>
      </p:pic>
      <p:sp>
        <p:nvSpPr>
          <p:cNvPr id="6" name="TextBox 5"/>
          <p:cNvSpPr txBox="1"/>
          <p:nvPr/>
        </p:nvSpPr>
        <p:spPr>
          <a:xfrm>
            <a:off x="238365" y="727045"/>
            <a:ext cx="7924715" cy="400110"/>
          </a:xfrm>
          <a:prstGeom prst="rect">
            <a:avLst/>
          </a:prstGeom>
          <a:noFill/>
        </p:spPr>
        <p:txBody>
          <a:bodyPr wrap="none" rtlCol="0">
            <a:spAutoFit/>
          </a:bodyPr>
          <a:lstStyle/>
          <a:p>
            <a:r>
              <a:rPr lang="en-US" sz="2000" dirty="0" smtClean="0">
                <a:latin typeface="Arial"/>
                <a:cs typeface="Arial"/>
              </a:rPr>
              <a:t>Addition of </a:t>
            </a:r>
            <a:r>
              <a:rPr lang="en-US" sz="2000" dirty="0" err="1" smtClean="0">
                <a:latin typeface="Arial"/>
                <a:cs typeface="Arial"/>
              </a:rPr>
              <a:t>Cl</a:t>
            </a:r>
            <a:r>
              <a:rPr lang="en-US" sz="2000" baseline="30000" dirty="0" smtClean="0">
                <a:latin typeface="Arial"/>
                <a:cs typeface="Arial"/>
              </a:rPr>
              <a:t>–</a:t>
            </a:r>
            <a:r>
              <a:rPr lang="en-US" sz="2000" dirty="0" smtClean="0">
                <a:latin typeface="Arial"/>
                <a:cs typeface="Arial"/>
              </a:rPr>
              <a:t> not only inhibits reaction, it also changes its nature…</a:t>
            </a:r>
          </a:p>
        </p:txBody>
      </p:sp>
      <p:sp>
        <p:nvSpPr>
          <p:cNvPr id="7" name="TextBox 6"/>
          <p:cNvSpPr txBox="1"/>
          <p:nvPr/>
        </p:nvSpPr>
        <p:spPr>
          <a:xfrm>
            <a:off x="1498600" y="1355695"/>
            <a:ext cx="864339" cy="461665"/>
          </a:xfrm>
          <a:prstGeom prst="rect">
            <a:avLst/>
          </a:prstGeom>
          <a:noFill/>
        </p:spPr>
        <p:txBody>
          <a:bodyPr wrap="none" rtlCol="0">
            <a:spAutoFit/>
          </a:bodyPr>
          <a:lstStyle/>
          <a:p>
            <a:r>
              <a:rPr lang="en-US" sz="2400" b="1" dirty="0" smtClean="0">
                <a:latin typeface="Arial"/>
                <a:cs typeface="Arial"/>
              </a:rPr>
              <a:t>0 </a:t>
            </a:r>
            <a:r>
              <a:rPr lang="en-US" sz="2400" b="1" dirty="0" err="1" smtClean="0">
                <a:latin typeface="Arial"/>
                <a:cs typeface="Arial"/>
              </a:rPr>
              <a:t>Cl</a:t>
            </a:r>
            <a:r>
              <a:rPr lang="en-US" sz="2400" b="1" baseline="30000" dirty="0" smtClean="0">
                <a:latin typeface="Arial"/>
                <a:cs typeface="Arial"/>
              </a:rPr>
              <a:t>–</a:t>
            </a:r>
          </a:p>
        </p:txBody>
      </p:sp>
      <p:cxnSp>
        <p:nvCxnSpPr>
          <p:cNvPr id="11" name="Straight Arrow Connector 10"/>
          <p:cNvCxnSpPr/>
          <p:nvPr/>
        </p:nvCxnSpPr>
        <p:spPr>
          <a:xfrm flipH="1">
            <a:off x="1498600" y="1817360"/>
            <a:ext cx="234950" cy="241174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2501900" y="1676400"/>
            <a:ext cx="1649961" cy="461665"/>
          </a:xfrm>
          <a:prstGeom prst="rect">
            <a:avLst/>
          </a:prstGeom>
          <a:noFill/>
        </p:spPr>
        <p:txBody>
          <a:bodyPr wrap="none" rtlCol="0">
            <a:spAutoFit/>
          </a:bodyPr>
          <a:lstStyle/>
          <a:p>
            <a:r>
              <a:rPr lang="en-US" sz="2400" b="1" dirty="0" smtClean="0">
                <a:latin typeface="Arial"/>
                <a:cs typeface="Arial"/>
              </a:rPr>
              <a:t>16 </a:t>
            </a:r>
            <a:r>
              <a:rPr lang="en-US" sz="2400" b="1" dirty="0" err="1" smtClean="0">
                <a:latin typeface="Arial"/>
                <a:cs typeface="Arial"/>
              </a:rPr>
              <a:t>mM</a:t>
            </a:r>
            <a:r>
              <a:rPr lang="en-US" sz="2400" b="1" dirty="0" smtClean="0">
                <a:latin typeface="Arial"/>
                <a:cs typeface="Arial"/>
              </a:rPr>
              <a:t> </a:t>
            </a:r>
            <a:r>
              <a:rPr lang="en-US" sz="2400" b="1" dirty="0" err="1" smtClean="0">
                <a:latin typeface="Arial"/>
                <a:cs typeface="Arial"/>
              </a:rPr>
              <a:t>Cl</a:t>
            </a:r>
            <a:r>
              <a:rPr lang="en-US" sz="2400" b="1" baseline="30000" dirty="0" smtClean="0">
                <a:latin typeface="Arial"/>
                <a:cs typeface="Arial"/>
              </a:rPr>
              <a:t>–</a:t>
            </a:r>
          </a:p>
        </p:txBody>
      </p:sp>
      <p:sp>
        <p:nvSpPr>
          <p:cNvPr id="13" name="Rectangle 12"/>
          <p:cNvSpPr/>
          <p:nvPr/>
        </p:nvSpPr>
        <p:spPr>
          <a:xfrm>
            <a:off x="4776649" y="1586527"/>
            <a:ext cx="1649961" cy="461665"/>
          </a:xfrm>
          <a:prstGeom prst="rect">
            <a:avLst/>
          </a:prstGeom>
        </p:spPr>
        <p:txBody>
          <a:bodyPr wrap="none">
            <a:spAutoFit/>
          </a:bodyPr>
          <a:lstStyle/>
          <a:p>
            <a:r>
              <a:rPr lang="en-US" sz="2400" b="1" dirty="0" smtClean="0">
                <a:solidFill>
                  <a:srgbClr val="0000C5"/>
                </a:solidFill>
                <a:latin typeface="Arial"/>
                <a:cs typeface="Arial"/>
              </a:rPr>
              <a:t>24 </a:t>
            </a:r>
            <a:r>
              <a:rPr lang="en-US" sz="2400" b="1" dirty="0" err="1">
                <a:solidFill>
                  <a:srgbClr val="0000C5"/>
                </a:solidFill>
                <a:latin typeface="Arial"/>
                <a:cs typeface="Arial"/>
              </a:rPr>
              <a:t>mM</a:t>
            </a:r>
            <a:r>
              <a:rPr lang="en-US" sz="2400" b="1" dirty="0">
                <a:solidFill>
                  <a:srgbClr val="0000C5"/>
                </a:solidFill>
                <a:latin typeface="Arial"/>
                <a:cs typeface="Arial"/>
              </a:rPr>
              <a:t> </a:t>
            </a:r>
            <a:r>
              <a:rPr lang="en-US" sz="2400" b="1" dirty="0" err="1">
                <a:solidFill>
                  <a:srgbClr val="0000C5"/>
                </a:solidFill>
                <a:latin typeface="Arial"/>
                <a:cs typeface="Arial"/>
              </a:rPr>
              <a:t>Cl</a:t>
            </a:r>
            <a:r>
              <a:rPr lang="en-US" sz="2400" b="1" baseline="30000" dirty="0">
                <a:solidFill>
                  <a:srgbClr val="0000C5"/>
                </a:solidFill>
                <a:latin typeface="Arial"/>
                <a:cs typeface="Arial"/>
              </a:rPr>
              <a:t>–</a:t>
            </a:r>
          </a:p>
        </p:txBody>
      </p:sp>
      <p:sp>
        <p:nvSpPr>
          <p:cNvPr id="14" name="Rectangle 13"/>
          <p:cNvSpPr/>
          <p:nvPr/>
        </p:nvSpPr>
        <p:spPr>
          <a:xfrm>
            <a:off x="5756162" y="2034867"/>
            <a:ext cx="1649961" cy="461665"/>
          </a:xfrm>
          <a:prstGeom prst="rect">
            <a:avLst/>
          </a:prstGeom>
        </p:spPr>
        <p:txBody>
          <a:bodyPr wrap="none">
            <a:spAutoFit/>
          </a:bodyPr>
          <a:lstStyle/>
          <a:p>
            <a:r>
              <a:rPr lang="en-US" sz="2400" b="1" dirty="0" smtClean="0">
                <a:solidFill>
                  <a:srgbClr val="FF0000"/>
                </a:solidFill>
                <a:latin typeface="Arial"/>
                <a:cs typeface="Arial"/>
              </a:rPr>
              <a:t>32 </a:t>
            </a:r>
            <a:r>
              <a:rPr lang="en-US" sz="2400" b="1" dirty="0" err="1">
                <a:solidFill>
                  <a:srgbClr val="FF0000"/>
                </a:solidFill>
                <a:latin typeface="Arial"/>
                <a:cs typeface="Arial"/>
              </a:rPr>
              <a:t>mM</a:t>
            </a:r>
            <a:r>
              <a:rPr lang="en-US" sz="2400" b="1" dirty="0">
                <a:solidFill>
                  <a:srgbClr val="FF0000"/>
                </a:solidFill>
                <a:latin typeface="Arial"/>
                <a:cs typeface="Arial"/>
              </a:rPr>
              <a:t> </a:t>
            </a:r>
            <a:r>
              <a:rPr lang="en-US" sz="2400" b="1" dirty="0" err="1">
                <a:solidFill>
                  <a:srgbClr val="FF0000"/>
                </a:solidFill>
                <a:latin typeface="Arial"/>
                <a:cs typeface="Arial"/>
              </a:rPr>
              <a:t>Cl</a:t>
            </a:r>
            <a:r>
              <a:rPr lang="en-US" sz="2400" b="1" baseline="30000" dirty="0">
                <a:solidFill>
                  <a:srgbClr val="FF0000"/>
                </a:solidFill>
                <a:latin typeface="Arial"/>
                <a:cs typeface="Arial"/>
              </a:rPr>
              <a:t>–</a:t>
            </a:r>
          </a:p>
        </p:txBody>
      </p:sp>
      <p:sp>
        <p:nvSpPr>
          <p:cNvPr id="15" name="Rectangle 14"/>
          <p:cNvSpPr/>
          <p:nvPr/>
        </p:nvSpPr>
        <p:spPr>
          <a:xfrm>
            <a:off x="5654562" y="2458432"/>
            <a:ext cx="1649961" cy="461665"/>
          </a:xfrm>
          <a:prstGeom prst="rect">
            <a:avLst/>
          </a:prstGeom>
        </p:spPr>
        <p:txBody>
          <a:bodyPr wrap="none">
            <a:spAutoFit/>
          </a:bodyPr>
          <a:lstStyle/>
          <a:p>
            <a:r>
              <a:rPr lang="en-US" sz="2400" b="1" dirty="0" smtClean="0">
                <a:solidFill>
                  <a:srgbClr val="008000"/>
                </a:solidFill>
                <a:latin typeface="Arial"/>
                <a:cs typeface="Arial"/>
              </a:rPr>
              <a:t>40 </a:t>
            </a:r>
            <a:r>
              <a:rPr lang="en-US" sz="2400" b="1" dirty="0" err="1">
                <a:solidFill>
                  <a:srgbClr val="008000"/>
                </a:solidFill>
                <a:latin typeface="Arial"/>
                <a:cs typeface="Arial"/>
              </a:rPr>
              <a:t>mM</a:t>
            </a:r>
            <a:r>
              <a:rPr lang="en-US" sz="2400" b="1" dirty="0">
                <a:solidFill>
                  <a:srgbClr val="008000"/>
                </a:solidFill>
                <a:latin typeface="Arial"/>
                <a:cs typeface="Arial"/>
              </a:rPr>
              <a:t> </a:t>
            </a:r>
            <a:r>
              <a:rPr lang="en-US" sz="2400" b="1" dirty="0" err="1">
                <a:solidFill>
                  <a:srgbClr val="008000"/>
                </a:solidFill>
                <a:latin typeface="Arial"/>
                <a:cs typeface="Arial"/>
              </a:rPr>
              <a:t>Cl</a:t>
            </a:r>
            <a:r>
              <a:rPr lang="en-US" sz="2400" b="1" baseline="30000" dirty="0">
                <a:solidFill>
                  <a:srgbClr val="008000"/>
                </a:solidFill>
                <a:latin typeface="Arial"/>
                <a:cs typeface="Arial"/>
              </a:rPr>
              <a:t>–</a:t>
            </a:r>
          </a:p>
        </p:txBody>
      </p:sp>
      <p:sp>
        <p:nvSpPr>
          <p:cNvPr id="16" name="Rectangle 15"/>
          <p:cNvSpPr/>
          <p:nvPr/>
        </p:nvSpPr>
        <p:spPr>
          <a:xfrm>
            <a:off x="5457712" y="2921982"/>
            <a:ext cx="1649961" cy="461665"/>
          </a:xfrm>
          <a:prstGeom prst="rect">
            <a:avLst/>
          </a:prstGeom>
        </p:spPr>
        <p:txBody>
          <a:bodyPr wrap="none">
            <a:spAutoFit/>
          </a:bodyPr>
          <a:lstStyle/>
          <a:p>
            <a:r>
              <a:rPr lang="en-US" sz="2400" b="1" dirty="0" smtClean="0">
                <a:solidFill>
                  <a:srgbClr val="3366FF"/>
                </a:solidFill>
                <a:latin typeface="Arial"/>
                <a:cs typeface="Arial"/>
              </a:rPr>
              <a:t>48 </a:t>
            </a:r>
            <a:r>
              <a:rPr lang="en-US" sz="2400" b="1" dirty="0" err="1">
                <a:solidFill>
                  <a:srgbClr val="3366FF"/>
                </a:solidFill>
                <a:latin typeface="Arial"/>
                <a:cs typeface="Arial"/>
              </a:rPr>
              <a:t>mM</a:t>
            </a:r>
            <a:r>
              <a:rPr lang="en-US" sz="2400" b="1" dirty="0">
                <a:solidFill>
                  <a:srgbClr val="3366FF"/>
                </a:solidFill>
                <a:latin typeface="Arial"/>
                <a:cs typeface="Arial"/>
              </a:rPr>
              <a:t> </a:t>
            </a:r>
            <a:r>
              <a:rPr lang="en-US" sz="2400" b="1" dirty="0" err="1">
                <a:solidFill>
                  <a:srgbClr val="3366FF"/>
                </a:solidFill>
                <a:latin typeface="Arial"/>
                <a:cs typeface="Arial"/>
              </a:rPr>
              <a:t>Cl</a:t>
            </a:r>
            <a:r>
              <a:rPr lang="en-US" sz="2400" b="1" baseline="30000" dirty="0">
                <a:solidFill>
                  <a:srgbClr val="3366FF"/>
                </a:solidFill>
                <a:latin typeface="Arial"/>
                <a:cs typeface="Arial"/>
              </a:rPr>
              <a:t>–</a:t>
            </a:r>
          </a:p>
        </p:txBody>
      </p:sp>
      <p:sp>
        <p:nvSpPr>
          <p:cNvPr id="17" name="TextBox 16"/>
          <p:cNvSpPr txBox="1"/>
          <p:nvPr/>
        </p:nvSpPr>
        <p:spPr>
          <a:xfrm>
            <a:off x="5384731" y="4406900"/>
            <a:ext cx="3136900" cy="707886"/>
          </a:xfrm>
          <a:prstGeom prst="rect">
            <a:avLst/>
          </a:prstGeom>
          <a:noFill/>
        </p:spPr>
        <p:txBody>
          <a:bodyPr wrap="square" rtlCol="0">
            <a:spAutoFit/>
          </a:bodyPr>
          <a:lstStyle/>
          <a:p>
            <a:r>
              <a:rPr lang="en-US" sz="2000" b="1" i="1" dirty="0" smtClean="0">
                <a:latin typeface="Arial"/>
                <a:cs typeface="Arial"/>
              </a:rPr>
              <a:t>Sigmoidal profile indicates autocatalysis</a:t>
            </a:r>
          </a:p>
        </p:txBody>
      </p:sp>
    </p:spTree>
    <p:extLst>
      <p:ext uri="{BB962C8B-B14F-4D97-AF65-F5344CB8AC3E}">
        <p14:creationId xmlns:p14="http://schemas.microsoft.com/office/powerpoint/2010/main" val="344878746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igmoid.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46300" y="1371600"/>
            <a:ext cx="4899200" cy="3155215"/>
          </a:xfrm>
          <a:prstGeom prst="rect">
            <a:avLst/>
          </a:prstGeom>
        </p:spPr>
      </p:pic>
      <p:sp>
        <p:nvSpPr>
          <p:cNvPr id="5" name="TextBox 4"/>
          <p:cNvSpPr txBox="1"/>
          <p:nvPr/>
        </p:nvSpPr>
        <p:spPr>
          <a:xfrm>
            <a:off x="469900" y="414635"/>
            <a:ext cx="2260600" cy="461665"/>
          </a:xfrm>
          <a:prstGeom prst="rect">
            <a:avLst/>
          </a:prstGeom>
          <a:noFill/>
        </p:spPr>
        <p:txBody>
          <a:bodyPr wrap="square" rtlCol="0">
            <a:spAutoFit/>
          </a:bodyPr>
          <a:lstStyle/>
          <a:p>
            <a:r>
              <a:rPr lang="en-US" sz="2400" b="1" dirty="0" smtClean="0">
                <a:latin typeface="Arial"/>
                <a:cs typeface="Arial"/>
              </a:rPr>
              <a:t>A                 B</a:t>
            </a:r>
          </a:p>
        </p:txBody>
      </p:sp>
      <p:cxnSp>
        <p:nvCxnSpPr>
          <p:cNvPr id="7" name="Straight Arrow Connector 6"/>
          <p:cNvCxnSpPr/>
          <p:nvPr/>
        </p:nvCxnSpPr>
        <p:spPr>
          <a:xfrm flipV="1">
            <a:off x="977900" y="643235"/>
            <a:ext cx="1066800" cy="1270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1181470" y="214580"/>
            <a:ext cx="583830" cy="400110"/>
          </a:xfrm>
          <a:prstGeom prst="rect">
            <a:avLst/>
          </a:prstGeom>
          <a:noFill/>
        </p:spPr>
        <p:txBody>
          <a:bodyPr wrap="none" rtlCol="0">
            <a:spAutoFit/>
          </a:bodyPr>
          <a:lstStyle/>
          <a:p>
            <a:r>
              <a:rPr lang="en-US" sz="2000" dirty="0" err="1" smtClean="0">
                <a:latin typeface="Arial"/>
                <a:cs typeface="Arial"/>
              </a:rPr>
              <a:t>B</a:t>
            </a:r>
            <a:r>
              <a:rPr lang="en-US" sz="2000" baseline="-25000" dirty="0" err="1" smtClean="0">
                <a:latin typeface="Arial"/>
                <a:cs typeface="Arial"/>
              </a:rPr>
              <a:t>cat</a:t>
            </a:r>
            <a:endParaRPr lang="en-US" sz="2000" baseline="-25000" dirty="0" smtClean="0">
              <a:latin typeface="Arial"/>
              <a:cs typeface="Arial"/>
            </a:endParaRPr>
          </a:p>
        </p:txBody>
      </p:sp>
      <p:grpSp>
        <p:nvGrpSpPr>
          <p:cNvPr id="12" name="Group 11"/>
          <p:cNvGrpSpPr/>
          <p:nvPr/>
        </p:nvGrpSpPr>
        <p:grpSpPr>
          <a:xfrm>
            <a:off x="2654300" y="925443"/>
            <a:ext cx="2451100" cy="1415772"/>
            <a:chOff x="2654300" y="1230243"/>
            <a:chExt cx="2451100" cy="1415772"/>
          </a:xfrm>
        </p:grpSpPr>
        <p:sp>
          <p:nvSpPr>
            <p:cNvPr id="9" name="TextBox 8"/>
            <p:cNvSpPr txBox="1"/>
            <p:nvPr/>
          </p:nvSpPr>
          <p:spPr>
            <a:xfrm>
              <a:off x="2654300" y="1230243"/>
              <a:ext cx="2451100" cy="707886"/>
            </a:xfrm>
            <a:prstGeom prst="rect">
              <a:avLst/>
            </a:prstGeom>
            <a:noFill/>
          </p:spPr>
          <p:txBody>
            <a:bodyPr wrap="square" rtlCol="0">
              <a:spAutoFit/>
            </a:bodyPr>
            <a:lstStyle/>
            <a:p>
              <a:r>
                <a:rPr lang="en-US" sz="2000" dirty="0" smtClean="0">
                  <a:latin typeface="Arial"/>
                  <a:cs typeface="Arial"/>
                </a:rPr>
                <a:t>Initially slow as no catalyst present</a:t>
              </a:r>
            </a:p>
          </p:txBody>
        </p:sp>
        <p:cxnSp>
          <p:nvCxnSpPr>
            <p:cNvPr id="11" name="Straight Arrow Connector 10"/>
            <p:cNvCxnSpPr/>
            <p:nvPr/>
          </p:nvCxnSpPr>
          <p:spPr>
            <a:xfrm>
              <a:off x="3467100" y="1938129"/>
              <a:ext cx="0" cy="707886"/>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grpSp>
      <p:grpSp>
        <p:nvGrpSpPr>
          <p:cNvPr id="16" name="Group 15"/>
          <p:cNvGrpSpPr/>
          <p:nvPr/>
        </p:nvGrpSpPr>
        <p:grpSpPr>
          <a:xfrm>
            <a:off x="5029200" y="2641600"/>
            <a:ext cx="2832100" cy="911086"/>
            <a:chOff x="5029200" y="2946400"/>
            <a:chExt cx="2832100" cy="911086"/>
          </a:xfrm>
        </p:grpSpPr>
        <p:sp>
          <p:nvSpPr>
            <p:cNvPr id="13" name="TextBox 12"/>
            <p:cNvSpPr txBox="1"/>
            <p:nvPr/>
          </p:nvSpPr>
          <p:spPr>
            <a:xfrm>
              <a:off x="5422901" y="3149600"/>
              <a:ext cx="2438399" cy="707886"/>
            </a:xfrm>
            <a:prstGeom prst="rect">
              <a:avLst/>
            </a:prstGeom>
            <a:noFill/>
          </p:spPr>
          <p:txBody>
            <a:bodyPr wrap="square" rtlCol="0">
              <a:spAutoFit/>
            </a:bodyPr>
            <a:lstStyle/>
            <a:p>
              <a:r>
                <a:rPr lang="en-US" sz="2000" dirty="0" smtClean="0">
                  <a:latin typeface="Arial"/>
                  <a:cs typeface="Arial"/>
                </a:rPr>
                <a:t>Catalysis increases as B accumulates</a:t>
              </a:r>
            </a:p>
          </p:txBody>
        </p:sp>
        <p:cxnSp>
          <p:nvCxnSpPr>
            <p:cNvPr id="15" name="Straight Arrow Connector 14"/>
            <p:cNvCxnSpPr/>
            <p:nvPr/>
          </p:nvCxnSpPr>
          <p:spPr>
            <a:xfrm flipH="1" flipV="1">
              <a:off x="5029200" y="2946400"/>
              <a:ext cx="393701" cy="36830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grpSp>
      <p:grpSp>
        <p:nvGrpSpPr>
          <p:cNvPr id="20" name="Group 19"/>
          <p:cNvGrpSpPr/>
          <p:nvPr/>
        </p:nvGrpSpPr>
        <p:grpSpPr>
          <a:xfrm>
            <a:off x="5511800" y="217557"/>
            <a:ext cx="3657600" cy="1141343"/>
            <a:chOff x="5511800" y="522357"/>
            <a:chExt cx="3657600" cy="1141343"/>
          </a:xfrm>
        </p:grpSpPr>
        <p:sp>
          <p:nvSpPr>
            <p:cNvPr id="17" name="TextBox 16"/>
            <p:cNvSpPr txBox="1"/>
            <p:nvPr/>
          </p:nvSpPr>
          <p:spPr>
            <a:xfrm>
              <a:off x="5511800" y="522357"/>
              <a:ext cx="3657600" cy="707886"/>
            </a:xfrm>
            <a:prstGeom prst="rect">
              <a:avLst/>
            </a:prstGeom>
            <a:noFill/>
          </p:spPr>
          <p:txBody>
            <a:bodyPr wrap="square" rtlCol="0">
              <a:spAutoFit/>
            </a:bodyPr>
            <a:lstStyle/>
            <a:p>
              <a:r>
                <a:rPr lang="en-US" sz="2000" dirty="0" smtClean="0">
                  <a:latin typeface="Arial"/>
                  <a:cs typeface="Arial"/>
                </a:rPr>
                <a:t>Reactions slows as starting material consumed</a:t>
              </a:r>
            </a:p>
          </p:txBody>
        </p:sp>
        <p:cxnSp>
          <p:nvCxnSpPr>
            <p:cNvPr id="19" name="Straight Arrow Connector 18"/>
            <p:cNvCxnSpPr/>
            <p:nvPr/>
          </p:nvCxnSpPr>
          <p:spPr>
            <a:xfrm>
              <a:off x="6515100" y="1230243"/>
              <a:ext cx="0" cy="433457"/>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grpSp>
      <p:pic>
        <p:nvPicPr>
          <p:cNvPr id="22"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063" y="4691561"/>
            <a:ext cx="8833737" cy="1683803"/>
          </a:xfrm>
          <a:prstGeom prst="rect">
            <a:avLst/>
          </a:prstGeom>
          <a:noFill/>
          <a:ln>
            <a:noFill/>
          </a:ln>
          <a:effectLst/>
          <a:extLst>
            <a:ext uri="{909E8E84-426E-40dd-AFC4-6F175D3DCCD1}">
              <a14:hiddenFill xmlns="" xmlns:a14="http://schemas.microsoft.com/office/drawing/2010/main">
                <a:blipFill dpi="0" rotWithShape="0">
                  <a:blip/>
                  <a:srcRect/>
                  <a:stretch>
                    <a:fillRect/>
                  </a:stretch>
                </a:blipFill>
              </a14:hiddenFill>
            </a:ext>
            <a:ext uri="{91240B29-F687-4f45-9708-019B960494DF}">
              <a14:hiddenLine xmlns="" xmlns:a14="http://schemas.microsoft.com/office/drawing/2010/main" w="9525">
                <a:solidFill>
                  <a:srgbClr val="FFFFFF"/>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sp>
        <p:nvSpPr>
          <p:cNvPr id="23" name="Rectangle 22"/>
          <p:cNvSpPr/>
          <p:nvPr/>
        </p:nvSpPr>
        <p:spPr>
          <a:xfrm>
            <a:off x="4332877" y="6413464"/>
            <a:ext cx="4907261" cy="369332"/>
          </a:xfrm>
          <a:prstGeom prst="rect">
            <a:avLst/>
          </a:prstGeom>
        </p:spPr>
        <p:txBody>
          <a:bodyPr wrap="none">
            <a:spAutoFit/>
          </a:bodyPr>
          <a:lstStyle/>
          <a:p>
            <a:r>
              <a:rPr lang="en-GB" i="1" dirty="0" err="1" smtClean="0">
                <a:latin typeface="Arial" charset="0"/>
              </a:rPr>
              <a:t>Rebek</a:t>
            </a:r>
            <a:r>
              <a:rPr lang="en-GB" i="1" dirty="0" smtClean="0">
                <a:latin typeface="Arial" charset="0"/>
              </a:rPr>
              <a:t> and co-workers, PNAS 2010, 107, 541</a:t>
            </a:r>
            <a:endParaRPr lang="en-US" i="1" dirty="0"/>
          </a:p>
        </p:txBody>
      </p:sp>
    </p:spTree>
    <p:extLst>
      <p:ext uri="{BB962C8B-B14F-4D97-AF65-F5344CB8AC3E}">
        <p14:creationId xmlns:p14="http://schemas.microsoft.com/office/powerpoint/2010/main" val="394815740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42900" y="227854"/>
            <a:ext cx="8293100" cy="400110"/>
          </a:xfrm>
          <a:prstGeom prst="rect">
            <a:avLst/>
          </a:prstGeom>
          <a:noFill/>
        </p:spPr>
        <p:txBody>
          <a:bodyPr wrap="square" rtlCol="0">
            <a:spAutoFit/>
          </a:bodyPr>
          <a:lstStyle/>
          <a:p>
            <a:r>
              <a:rPr lang="en-US" sz="2000" dirty="0" smtClean="0">
                <a:latin typeface="Arial"/>
                <a:cs typeface="Arial"/>
              </a:rPr>
              <a:t>2-cyanophenolate (product) acts as base to deprotonate </a:t>
            </a:r>
            <a:r>
              <a:rPr lang="en-US" sz="2000" dirty="0" err="1" smtClean="0">
                <a:latin typeface="Arial"/>
                <a:cs typeface="Arial"/>
              </a:rPr>
              <a:t>benzisoxazole</a:t>
            </a:r>
            <a:endParaRPr lang="en-US" sz="2000" dirty="0" smtClean="0">
              <a:latin typeface="Arial"/>
              <a:cs typeface="Arial"/>
            </a:endParaRPr>
          </a:p>
        </p:txBody>
      </p:sp>
      <p:pic>
        <p:nvPicPr>
          <p:cNvPr id="3" name="Picture 2" descr="2-cyanophenolate.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6571" y="1166350"/>
            <a:ext cx="4152900" cy="3619500"/>
          </a:xfrm>
          <a:prstGeom prst="rect">
            <a:avLst/>
          </a:prstGeom>
        </p:spPr>
      </p:pic>
      <p:sp>
        <p:nvSpPr>
          <p:cNvPr id="4" name="TextBox 3"/>
          <p:cNvSpPr txBox="1"/>
          <p:nvPr/>
        </p:nvSpPr>
        <p:spPr>
          <a:xfrm>
            <a:off x="181535" y="5219047"/>
            <a:ext cx="8780929" cy="1138197"/>
          </a:xfrm>
          <a:prstGeom prst="rect">
            <a:avLst/>
          </a:prstGeom>
          <a:noFill/>
        </p:spPr>
        <p:txBody>
          <a:bodyPr wrap="square" rtlCol="0">
            <a:spAutoFit/>
          </a:bodyPr>
          <a:lstStyle/>
          <a:p>
            <a:pPr>
              <a:lnSpc>
                <a:spcPts val="2800"/>
              </a:lnSpc>
            </a:pPr>
            <a:r>
              <a:rPr lang="en-US" sz="2000" dirty="0" smtClean="0">
                <a:latin typeface="Arial"/>
                <a:cs typeface="Arial"/>
              </a:rPr>
              <a:t>• </a:t>
            </a:r>
            <a:r>
              <a:rPr lang="en-US" sz="2000" dirty="0" err="1" smtClean="0">
                <a:latin typeface="Arial"/>
                <a:cs typeface="Arial"/>
              </a:rPr>
              <a:t>Cl</a:t>
            </a:r>
            <a:r>
              <a:rPr lang="en-US" sz="2000" baseline="30000" dirty="0" smtClean="0">
                <a:latin typeface="Arial"/>
                <a:cs typeface="Arial"/>
              </a:rPr>
              <a:t>–</a:t>
            </a:r>
            <a:r>
              <a:rPr lang="en-US" sz="2000" dirty="0" smtClean="0">
                <a:latin typeface="Arial"/>
                <a:cs typeface="Arial"/>
              </a:rPr>
              <a:t> displaces HO</a:t>
            </a:r>
            <a:r>
              <a:rPr lang="en-US" sz="2000" baseline="30000" dirty="0" smtClean="0">
                <a:latin typeface="Arial"/>
                <a:cs typeface="Arial"/>
              </a:rPr>
              <a:t>–</a:t>
            </a:r>
            <a:r>
              <a:rPr lang="en-US" sz="2000" dirty="0" smtClean="0">
                <a:latin typeface="Arial"/>
                <a:cs typeface="Arial"/>
              </a:rPr>
              <a:t> from cage surface and shuts down Kemp elimination</a:t>
            </a:r>
          </a:p>
          <a:p>
            <a:pPr>
              <a:lnSpc>
                <a:spcPts val="2800"/>
              </a:lnSpc>
            </a:pPr>
            <a:r>
              <a:rPr lang="en-US" sz="2000" dirty="0" smtClean="0">
                <a:latin typeface="Arial"/>
                <a:cs typeface="Arial"/>
              </a:rPr>
              <a:t>• As 2-cyanophenolate forms it displaces </a:t>
            </a:r>
            <a:r>
              <a:rPr lang="en-US" sz="2000" dirty="0" err="1" smtClean="0">
                <a:latin typeface="Arial"/>
                <a:cs typeface="Arial"/>
              </a:rPr>
              <a:t>Cl</a:t>
            </a:r>
            <a:r>
              <a:rPr lang="en-US" sz="2000" baseline="30000" dirty="0" smtClean="0">
                <a:latin typeface="Arial"/>
                <a:cs typeface="Arial"/>
              </a:rPr>
              <a:t>–</a:t>
            </a:r>
            <a:r>
              <a:rPr lang="en-US" sz="2000" dirty="0" smtClean="0">
                <a:latin typeface="Arial"/>
                <a:cs typeface="Arial"/>
              </a:rPr>
              <a:t> from cage surface </a:t>
            </a:r>
            <a:r>
              <a:rPr lang="en-US" sz="2000" i="1" dirty="0" smtClean="0">
                <a:latin typeface="Arial"/>
                <a:cs typeface="Arial"/>
              </a:rPr>
              <a:t>and acts as a base to </a:t>
            </a:r>
            <a:r>
              <a:rPr lang="en-US" sz="2000" i="1" dirty="0" err="1" smtClean="0">
                <a:latin typeface="Arial"/>
                <a:cs typeface="Arial"/>
              </a:rPr>
              <a:t>catalyse</a:t>
            </a:r>
            <a:r>
              <a:rPr lang="en-US" sz="2000" i="1" dirty="0" smtClean="0">
                <a:latin typeface="Arial"/>
                <a:cs typeface="Arial"/>
              </a:rPr>
              <a:t> its own formation</a:t>
            </a:r>
          </a:p>
        </p:txBody>
      </p:sp>
      <p:sp>
        <p:nvSpPr>
          <p:cNvPr id="5" name="TextBox 4"/>
          <p:cNvSpPr txBox="1"/>
          <p:nvPr/>
        </p:nvSpPr>
        <p:spPr>
          <a:xfrm>
            <a:off x="5528237" y="2076824"/>
            <a:ext cx="3257176" cy="1938992"/>
          </a:xfrm>
          <a:prstGeom prst="rect">
            <a:avLst/>
          </a:prstGeom>
          <a:noFill/>
        </p:spPr>
        <p:txBody>
          <a:bodyPr wrap="square" rtlCol="0">
            <a:spAutoFit/>
          </a:bodyPr>
          <a:lstStyle/>
          <a:p>
            <a:r>
              <a:rPr lang="en-US" sz="2000" i="1" dirty="0" smtClean="0">
                <a:latin typeface="Arial"/>
                <a:cs typeface="Arial"/>
              </a:rPr>
              <a:t>‘Soft’ anion, easily </a:t>
            </a:r>
            <a:r>
              <a:rPr lang="en-US" sz="2000" i="1" dirty="0" err="1" smtClean="0">
                <a:latin typeface="Arial"/>
                <a:cs typeface="Arial"/>
              </a:rPr>
              <a:t>desolvated</a:t>
            </a:r>
            <a:r>
              <a:rPr lang="en-US" sz="2000" i="1" dirty="0" smtClean="0">
                <a:latin typeface="Arial"/>
                <a:cs typeface="Arial"/>
              </a:rPr>
              <a:t>, high affinity for hydrophobic but cationic cage surface</a:t>
            </a:r>
            <a:endParaRPr lang="en-US" sz="2000" dirty="0" smtClean="0">
              <a:latin typeface="Arial"/>
              <a:cs typeface="Arial"/>
            </a:endParaRPr>
          </a:p>
          <a:p>
            <a:endParaRPr lang="en-US" sz="2000" i="1" dirty="0">
              <a:latin typeface="Arial"/>
              <a:cs typeface="Arial"/>
            </a:endParaRPr>
          </a:p>
          <a:p>
            <a:r>
              <a:rPr lang="en-US" sz="2000" i="1" dirty="0" err="1" smtClean="0">
                <a:latin typeface="Arial"/>
                <a:cs typeface="Arial"/>
              </a:rPr>
              <a:t>phenolate</a:t>
            </a:r>
            <a:r>
              <a:rPr lang="en-US" sz="2000" i="1" dirty="0" smtClean="0">
                <a:latin typeface="Arial"/>
                <a:cs typeface="Arial"/>
              </a:rPr>
              <a:t> &gt; Cl</a:t>
            </a:r>
            <a:r>
              <a:rPr lang="en-US" sz="2000" i="1" baseline="30000" dirty="0" smtClean="0">
                <a:latin typeface="Arial"/>
                <a:cs typeface="Arial"/>
              </a:rPr>
              <a:t>–</a:t>
            </a:r>
            <a:r>
              <a:rPr lang="en-US" sz="2000" i="1" dirty="0" smtClean="0">
                <a:latin typeface="Arial"/>
                <a:cs typeface="Arial"/>
              </a:rPr>
              <a:t> &gt; HO</a:t>
            </a:r>
            <a:r>
              <a:rPr lang="en-US" sz="2000" i="1" baseline="30000" dirty="0" smtClean="0">
                <a:latin typeface="Arial"/>
                <a:cs typeface="Arial"/>
              </a:rPr>
              <a:t>–</a:t>
            </a:r>
          </a:p>
        </p:txBody>
      </p:sp>
      <p:sp>
        <p:nvSpPr>
          <p:cNvPr id="6" name="Text Box 12"/>
          <p:cNvSpPr txBox="1">
            <a:spLocks noChangeArrowheads="1"/>
          </p:cNvSpPr>
          <p:nvPr/>
        </p:nvSpPr>
        <p:spPr bwMode="auto">
          <a:xfrm>
            <a:off x="6680744" y="6411990"/>
            <a:ext cx="2130592" cy="307777"/>
          </a:xfrm>
          <a:prstGeom prst="rect">
            <a:avLst/>
          </a:prstGeom>
          <a:noFill/>
          <a:ln w="9525">
            <a:noFill/>
            <a:miter lim="800000"/>
            <a:headEnd/>
            <a:tailEnd/>
          </a:ln>
          <a:effectLst/>
        </p:spPr>
        <p:txBody>
          <a:bodyPr wrap="square">
            <a:prstTxWarp prst="textNoShape">
              <a:avLst/>
            </a:prstTxWarp>
            <a:spAutoFit/>
          </a:bodyPr>
          <a:lstStyle/>
          <a:p>
            <a:pPr algn="r"/>
            <a:r>
              <a:rPr lang="en-US" sz="1400" i="1" dirty="0" smtClean="0">
                <a:latin typeface="Helvetica"/>
                <a:cs typeface="Helvetica"/>
              </a:rPr>
              <a:t>JACS 2018</a:t>
            </a:r>
            <a:r>
              <a:rPr lang="en-US" sz="1400" i="1" smtClean="0">
                <a:latin typeface="Helvetica"/>
                <a:cs typeface="Helvetica"/>
              </a:rPr>
              <a:t>, </a:t>
            </a:r>
            <a:r>
              <a:rPr lang="en-US" sz="1400" b="1" i="1" smtClean="0">
                <a:latin typeface="Helvetica"/>
                <a:cs typeface="Helvetica"/>
              </a:rPr>
              <a:t>140</a:t>
            </a:r>
            <a:r>
              <a:rPr lang="en-US" sz="1400" i="1" smtClean="0">
                <a:latin typeface="Helvetica"/>
                <a:cs typeface="Helvetica"/>
              </a:rPr>
              <a:t>, 2821</a:t>
            </a:r>
            <a:endParaRPr lang="en-US" sz="1400" i="1" dirty="0">
              <a:latin typeface="Helvetica"/>
              <a:cs typeface="Helvetica"/>
            </a:endParaRPr>
          </a:p>
        </p:txBody>
      </p:sp>
    </p:spTree>
    <p:extLst>
      <p:ext uri="{BB962C8B-B14F-4D97-AF65-F5344CB8AC3E}">
        <p14:creationId xmlns:p14="http://schemas.microsoft.com/office/powerpoint/2010/main" val="424284167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p:cNvGraphicFramePr>
            <a:graphicFrameLocks noChangeAspect="1"/>
          </p:cNvGraphicFramePr>
          <p:nvPr>
            <p:extLst>
              <p:ext uri="{D42A27DB-BD31-4B8C-83A1-F6EECF244321}">
                <p14:modId xmlns:p14="http://schemas.microsoft.com/office/powerpoint/2010/main" val="201430476"/>
              </p:ext>
            </p:extLst>
          </p:nvPr>
        </p:nvGraphicFramePr>
        <p:xfrm>
          <a:off x="5496671" y="2337359"/>
          <a:ext cx="2566758" cy="1628013"/>
        </p:xfrm>
        <a:graphic>
          <a:graphicData uri="http://schemas.openxmlformats.org/presentationml/2006/ole">
            <mc:AlternateContent xmlns:mc="http://schemas.openxmlformats.org/markup-compatibility/2006">
              <mc:Choice xmlns:v="urn:schemas-microsoft-com:vml" Requires="v">
                <p:oleObj spid="_x0000_s76860" name="CS ChemDraw Drawing" r:id="rId3" imgW="2133600" imgH="1358900" progId="">
                  <p:embed/>
                </p:oleObj>
              </mc:Choice>
              <mc:Fallback>
                <p:oleObj name="CS ChemDraw Drawing" r:id="rId3" imgW="2133600" imgH="1358900"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96671" y="2337359"/>
                        <a:ext cx="2566758" cy="1628013"/>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sp>
        <p:nvSpPr>
          <p:cNvPr id="16" name="TextBox 15"/>
          <p:cNvSpPr txBox="1"/>
          <p:nvPr/>
        </p:nvSpPr>
        <p:spPr>
          <a:xfrm>
            <a:off x="326704" y="950139"/>
            <a:ext cx="8430216" cy="830997"/>
          </a:xfrm>
          <a:prstGeom prst="rect">
            <a:avLst/>
          </a:prstGeom>
          <a:noFill/>
        </p:spPr>
        <p:txBody>
          <a:bodyPr wrap="square" rtlCol="0">
            <a:spAutoFit/>
          </a:bodyPr>
          <a:lstStyle/>
          <a:p>
            <a:r>
              <a:rPr lang="en-US" sz="2400" dirty="0" err="1" smtClean="0">
                <a:latin typeface="Arial"/>
                <a:cs typeface="Arial"/>
              </a:rPr>
              <a:t>Dichlorvos</a:t>
            </a:r>
            <a:r>
              <a:rPr lang="en-US" sz="2400" dirty="0" smtClean="0">
                <a:latin typeface="Arial"/>
                <a:cs typeface="Arial"/>
              </a:rPr>
              <a:t> – toxic organophosphate insecticide – destroyed by hydroxide</a:t>
            </a:r>
          </a:p>
        </p:txBody>
      </p:sp>
      <p:sp>
        <p:nvSpPr>
          <p:cNvPr id="19" name="TextBox 18"/>
          <p:cNvSpPr txBox="1"/>
          <p:nvPr/>
        </p:nvSpPr>
        <p:spPr>
          <a:xfrm>
            <a:off x="4809565" y="5205490"/>
            <a:ext cx="3947355" cy="1200328"/>
          </a:xfrm>
          <a:prstGeom prst="rect">
            <a:avLst/>
          </a:prstGeom>
          <a:noFill/>
        </p:spPr>
        <p:txBody>
          <a:bodyPr wrap="none" rtlCol="0">
            <a:spAutoFit/>
          </a:bodyPr>
          <a:lstStyle/>
          <a:p>
            <a:r>
              <a:rPr lang="en-US" sz="2400" dirty="0" smtClean="0">
                <a:latin typeface="Arial"/>
                <a:cs typeface="Arial"/>
              </a:rPr>
              <a:t>Binds weakly in cage cavity</a:t>
            </a:r>
          </a:p>
          <a:p>
            <a:endParaRPr lang="en-US" sz="2400" dirty="0" smtClean="0">
              <a:latin typeface="Arial"/>
              <a:cs typeface="Arial"/>
            </a:endParaRPr>
          </a:p>
          <a:p>
            <a:r>
              <a:rPr lang="en-US" sz="2400" i="1" dirty="0" smtClean="0">
                <a:latin typeface="Arial"/>
                <a:cs typeface="Arial"/>
              </a:rPr>
              <a:t>K</a:t>
            </a:r>
            <a:r>
              <a:rPr lang="en-US" sz="2400" dirty="0" smtClean="0">
                <a:latin typeface="Arial"/>
                <a:cs typeface="Arial"/>
              </a:rPr>
              <a:t> = 16 M</a:t>
            </a:r>
            <a:r>
              <a:rPr lang="en-US" sz="2400" baseline="30000" dirty="0" smtClean="0">
                <a:latin typeface="Arial"/>
                <a:cs typeface="Arial"/>
              </a:rPr>
              <a:t>-1</a:t>
            </a:r>
            <a:r>
              <a:rPr lang="en-US" sz="2400" dirty="0" smtClean="0">
                <a:latin typeface="Arial"/>
                <a:cs typeface="Arial"/>
              </a:rPr>
              <a:t> in water</a:t>
            </a:r>
            <a:endParaRPr lang="en-US" sz="2400" i="1" dirty="0" smtClean="0">
              <a:latin typeface="Arial"/>
              <a:cs typeface="Arial"/>
            </a:endParaRPr>
          </a:p>
        </p:txBody>
      </p:sp>
      <p:sp>
        <p:nvSpPr>
          <p:cNvPr id="6" name="TextBox 5"/>
          <p:cNvSpPr txBox="1"/>
          <p:nvPr/>
        </p:nvSpPr>
        <p:spPr>
          <a:xfrm>
            <a:off x="917053" y="196972"/>
            <a:ext cx="6654180" cy="461665"/>
          </a:xfrm>
          <a:prstGeom prst="rect">
            <a:avLst/>
          </a:prstGeom>
          <a:noFill/>
        </p:spPr>
        <p:txBody>
          <a:bodyPr wrap="square" rtlCol="0">
            <a:spAutoFit/>
          </a:bodyPr>
          <a:lstStyle/>
          <a:p>
            <a:pPr defTabSz="457200"/>
            <a:r>
              <a:rPr lang="en-US" sz="2400" b="1" dirty="0" smtClean="0">
                <a:latin typeface="Helvetica"/>
                <a:ea typeface="+mj-ea"/>
                <a:cs typeface="Helvetica"/>
              </a:rPr>
              <a:t>What about other substrates </a:t>
            </a:r>
            <a:r>
              <a:rPr lang="en-US" sz="2400" b="1" smtClean="0">
                <a:latin typeface="Helvetica"/>
                <a:ea typeface="+mj-ea"/>
                <a:cs typeface="Helvetica"/>
              </a:rPr>
              <a:t>in the </a:t>
            </a:r>
            <a:r>
              <a:rPr lang="en-US" sz="2400" b="1" dirty="0" smtClean="0">
                <a:latin typeface="Helvetica"/>
                <a:ea typeface="+mj-ea"/>
                <a:cs typeface="Helvetica"/>
              </a:rPr>
              <a:t>cavity?</a:t>
            </a:r>
            <a:endParaRPr lang="en-US" sz="2400" b="1" dirty="0">
              <a:latin typeface="Helvetica"/>
              <a:ea typeface="+mj-ea"/>
              <a:cs typeface="Helvetica"/>
            </a:endParaRPr>
          </a:p>
        </p:txBody>
      </p:sp>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7512" y="2082291"/>
            <a:ext cx="3694176" cy="3926773"/>
          </a:xfrm>
          <a:prstGeom prst="rect">
            <a:avLst/>
          </a:prstGeom>
        </p:spPr>
      </p:pic>
    </p:spTree>
    <p:extLst>
      <p:ext uri="{BB962C8B-B14F-4D97-AF65-F5344CB8AC3E}">
        <p14:creationId xmlns:p14="http://schemas.microsoft.com/office/powerpoint/2010/main" val="19109755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cv_hydrolysis.tif"/>
          <p:cNvPicPr>
            <a:picLocks noChangeAspect="1"/>
          </p:cNvPicPr>
          <p:nvPr/>
        </p:nvPicPr>
        <p:blipFill>
          <a:blip r:embed="rId2"/>
          <a:stretch>
            <a:fillRect/>
          </a:stretch>
        </p:blipFill>
        <p:spPr>
          <a:xfrm>
            <a:off x="212964" y="838200"/>
            <a:ext cx="6149185" cy="1024313"/>
          </a:xfrm>
          <a:prstGeom prst="rect">
            <a:avLst/>
          </a:prstGeom>
        </p:spPr>
      </p:pic>
      <p:sp>
        <p:nvSpPr>
          <p:cNvPr id="7" name="TextBox 6"/>
          <p:cNvSpPr txBox="1"/>
          <p:nvPr/>
        </p:nvSpPr>
        <p:spPr>
          <a:xfrm>
            <a:off x="212964" y="173831"/>
            <a:ext cx="8293552" cy="461665"/>
          </a:xfrm>
          <a:prstGeom prst="rect">
            <a:avLst/>
          </a:prstGeom>
          <a:noFill/>
        </p:spPr>
        <p:txBody>
          <a:bodyPr wrap="none" rtlCol="0">
            <a:spAutoFit/>
          </a:bodyPr>
          <a:lstStyle/>
          <a:p>
            <a:r>
              <a:rPr lang="en-US" sz="2400" b="1" dirty="0" err="1" smtClean="0">
                <a:latin typeface="Arial"/>
                <a:cs typeface="Arial"/>
              </a:rPr>
              <a:t>Catalysed</a:t>
            </a:r>
            <a:r>
              <a:rPr lang="en-US" sz="2400" b="1" dirty="0" smtClean="0">
                <a:latin typeface="Arial"/>
                <a:cs typeface="Arial"/>
              </a:rPr>
              <a:t> </a:t>
            </a:r>
            <a:r>
              <a:rPr lang="en-US" sz="2400" b="1" dirty="0" err="1" smtClean="0">
                <a:latin typeface="Arial"/>
                <a:cs typeface="Arial"/>
              </a:rPr>
              <a:t>hydroysis</a:t>
            </a:r>
            <a:r>
              <a:rPr lang="en-US" sz="2400" dirty="0" smtClean="0">
                <a:latin typeface="Arial"/>
                <a:cs typeface="Arial"/>
              </a:rPr>
              <a:t>: </a:t>
            </a:r>
            <a:r>
              <a:rPr lang="en-US" sz="2400" dirty="0" err="1" smtClean="0">
                <a:latin typeface="Arial"/>
                <a:cs typeface="Arial"/>
              </a:rPr>
              <a:t>pD</a:t>
            </a:r>
            <a:r>
              <a:rPr lang="en-US" sz="2400" dirty="0" smtClean="0">
                <a:latin typeface="Arial"/>
                <a:cs typeface="Arial"/>
              </a:rPr>
              <a:t> 7.5, 298K, observed by </a:t>
            </a:r>
            <a:r>
              <a:rPr lang="en-US" sz="2400" baseline="30000" dirty="0" smtClean="0">
                <a:latin typeface="Arial"/>
                <a:cs typeface="Arial"/>
              </a:rPr>
              <a:t>31</a:t>
            </a:r>
            <a:r>
              <a:rPr lang="en-US" sz="2400" dirty="0" smtClean="0">
                <a:latin typeface="Arial"/>
                <a:cs typeface="Arial"/>
              </a:rPr>
              <a:t>P NMR</a:t>
            </a:r>
          </a:p>
        </p:txBody>
      </p:sp>
      <p:grpSp>
        <p:nvGrpSpPr>
          <p:cNvPr id="2" name="Group 10"/>
          <p:cNvGrpSpPr/>
          <p:nvPr/>
        </p:nvGrpSpPr>
        <p:grpSpPr>
          <a:xfrm>
            <a:off x="6288716" y="1862513"/>
            <a:ext cx="2560177" cy="1816100"/>
            <a:chOff x="6288716" y="1862513"/>
            <a:chExt cx="2560177" cy="1816100"/>
          </a:xfrm>
        </p:grpSpPr>
        <p:pic>
          <p:nvPicPr>
            <p:cNvPr id="8" name="Picture 7"/>
            <p:cNvPicPr>
              <a:picLocks noChangeAspect="1"/>
            </p:cNvPicPr>
            <p:nvPr/>
          </p:nvPicPr>
          <p:blipFill>
            <a:blip r:embed="rId3"/>
            <a:stretch>
              <a:fillRect/>
            </a:stretch>
          </p:blipFill>
          <p:spPr>
            <a:xfrm>
              <a:off x="6288716" y="1862513"/>
              <a:ext cx="2560177" cy="1816100"/>
            </a:xfrm>
            <a:prstGeom prst="rect">
              <a:avLst/>
            </a:prstGeom>
          </p:spPr>
        </p:pic>
        <p:sp>
          <p:nvSpPr>
            <p:cNvPr id="9" name="TextBox 8"/>
            <p:cNvSpPr txBox="1"/>
            <p:nvPr/>
          </p:nvSpPr>
          <p:spPr>
            <a:xfrm>
              <a:off x="7670800" y="2032000"/>
              <a:ext cx="646331" cy="461665"/>
            </a:xfrm>
            <a:prstGeom prst="rect">
              <a:avLst/>
            </a:prstGeom>
            <a:noFill/>
          </p:spPr>
          <p:txBody>
            <a:bodyPr wrap="none" rtlCol="0">
              <a:spAutoFit/>
            </a:bodyPr>
            <a:lstStyle/>
            <a:p>
              <a:r>
                <a:rPr lang="en-US" sz="2400" b="1" dirty="0" smtClean="0">
                  <a:latin typeface="Arial"/>
                  <a:cs typeface="Arial"/>
                </a:rPr>
                <a:t>SM</a:t>
              </a:r>
            </a:p>
          </p:txBody>
        </p:sp>
        <p:sp>
          <p:nvSpPr>
            <p:cNvPr id="10" name="TextBox 9"/>
            <p:cNvSpPr txBox="1"/>
            <p:nvPr/>
          </p:nvSpPr>
          <p:spPr>
            <a:xfrm>
              <a:off x="6362149" y="2262832"/>
              <a:ext cx="885729" cy="461665"/>
            </a:xfrm>
            <a:prstGeom prst="rect">
              <a:avLst/>
            </a:prstGeom>
            <a:noFill/>
          </p:spPr>
          <p:txBody>
            <a:bodyPr wrap="none" rtlCol="0">
              <a:spAutoFit/>
            </a:bodyPr>
            <a:lstStyle/>
            <a:p>
              <a:r>
                <a:rPr lang="en-US" sz="2400" b="1" dirty="0" smtClean="0">
                  <a:latin typeface="Arial"/>
                  <a:cs typeface="Arial"/>
                </a:rPr>
                <a:t>Prod</a:t>
              </a:r>
            </a:p>
          </p:txBody>
        </p:sp>
      </p:grpSp>
      <p:grpSp>
        <p:nvGrpSpPr>
          <p:cNvPr id="3" name="Group 13"/>
          <p:cNvGrpSpPr/>
          <p:nvPr/>
        </p:nvGrpSpPr>
        <p:grpSpPr>
          <a:xfrm>
            <a:off x="6389637" y="4910665"/>
            <a:ext cx="2717787" cy="609600"/>
            <a:chOff x="6248406" y="4910665"/>
            <a:chExt cx="2717787" cy="609600"/>
          </a:xfrm>
        </p:grpSpPr>
        <p:sp>
          <p:nvSpPr>
            <p:cNvPr id="12" name="TextBox 11"/>
            <p:cNvSpPr txBox="1"/>
            <p:nvPr/>
          </p:nvSpPr>
          <p:spPr>
            <a:xfrm>
              <a:off x="6265340" y="4953000"/>
              <a:ext cx="2700853" cy="461665"/>
            </a:xfrm>
            <a:prstGeom prst="rect">
              <a:avLst/>
            </a:prstGeom>
            <a:noFill/>
          </p:spPr>
          <p:txBody>
            <a:bodyPr wrap="square" rtlCol="0">
              <a:spAutoFit/>
            </a:bodyPr>
            <a:lstStyle/>
            <a:p>
              <a:r>
                <a:rPr lang="en-US" sz="2400" b="1" i="1" dirty="0" err="1" smtClean="0">
                  <a:latin typeface="Arial"/>
                  <a:cs typeface="Arial"/>
                </a:rPr>
                <a:t>k</a:t>
              </a:r>
              <a:r>
                <a:rPr lang="en-US" sz="2400" b="1" baseline="-25000" dirty="0" err="1" smtClean="0">
                  <a:latin typeface="Arial"/>
                  <a:cs typeface="Arial"/>
                </a:rPr>
                <a:t>cat</a:t>
              </a:r>
              <a:r>
                <a:rPr lang="en-US" sz="2400" b="1" dirty="0" smtClean="0">
                  <a:latin typeface="Arial"/>
                  <a:cs typeface="Arial"/>
                </a:rPr>
                <a:t> / </a:t>
              </a:r>
              <a:r>
                <a:rPr lang="en-US" sz="2400" b="1" i="1" dirty="0" err="1" smtClean="0">
                  <a:latin typeface="Arial"/>
                  <a:cs typeface="Arial"/>
                </a:rPr>
                <a:t>k</a:t>
              </a:r>
              <a:r>
                <a:rPr lang="en-US" sz="2400" b="1" baseline="-25000" dirty="0" err="1" smtClean="0">
                  <a:latin typeface="Arial"/>
                  <a:cs typeface="Arial"/>
                </a:rPr>
                <a:t>uncat</a:t>
              </a:r>
              <a:r>
                <a:rPr lang="en-US" sz="2400" b="1" dirty="0" smtClean="0">
                  <a:latin typeface="Arial"/>
                  <a:cs typeface="Arial"/>
                </a:rPr>
                <a:t> ≈ 1000</a:t>
              </a:r>
              <a:endParaRPr lang="en-US" sz="2400" b="1" baseline="-25000" dirty="0" smtClean="0">
                <a:latin typeface="Arial"/>
                <a:cs typeface="Arial"/>
              </a:endParaRPr>
            </a:p>
          </p:txBody>
        </p:sp>
        <p:sp>
          <p:nvSpPr>
            <p:cNvPr id="13" name="Rectangle 12"/>
            <p:cNvSpPr/>
            <p:nvPr/>
          </p:nvSpPr>
          <p:spPr>
            <a:xfrm>
              <a:off x="6248406" y="4910665"/>
              <a:ext cx="2644635" cy="609600"/>
            </a:xfrm>
            <a:prstGeom prst="rect">
              <a:avLst/>
            </a:prstGeom>
            <a:noFill/>
            <a:ln w="28575" cap="flat" cmpd="sng" algn="ctr">
              <a:solidFill>
                <a:schemeClr val="tx1"/>
              </a:solid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5205" y="2006800"/>
            <a:ext cx="5631293" cy="4009952"/>
          </a:xfrm>
          <a:prstGeom prst="rect">
            <a:avLst/>
          </a:prstGeom>
        </p:spPr>
      </p:pic>
      <p:sp>
        <p:nvSpPr>
          <p:cNvPr id="14" name="TextBox 13"/>
          <p:cNvSpPr txBox="1"/>
          <p:nvPr/>
        </p:nvSpPr>
        <p:spPr>
          <a:xfrm>
            <a:off x="3205257" y="4622218"/>
            <a:ext cx="1154483" cy="400110"/>
          </a:xfrm>
          <a:prstGeom prst="rect">
            <a:avLst/>
          </a:prstGeom>
          <a:noFill/>
        </p:spPr>
        <p:txBody>
          <a:bodyPr wrap="none" rtlCol="0">
            <a:spAutoFit/>
          </a:bodyPr>
          <a:lstStyle/>
          <a:p>
            <a:r>
              <a:rPr lang="en-US" sz="2000" b="1" dirty="0" smtClean="0">
                <a:latin typeface="Arial"/>
                <a:cs typeface="Arial"/>
              </a:rPr>
              <a:t>no cage</a:t>
            </a:r>
          </a:p>
        </p:txBody>
      </p:sp>
      <p:sp>
        <p:nvSpPr>
          <p:cNvPr id="17" name="TextBox 16"/>
          <p:cNvSpPr txBox="1"/>
          <p:nvPr/>
        </p:nvSpPr>
        <p:spPr>
          <a:xfrm>
            <a:off x="2325079" y="2635698"/>
            <a:ext cx="1494320" cy="400110"/>
          </a:xfrm>
          <a:prstGeom prst="rect">
            <a:avLst/>
          </a:prstGeom>
          <a:noFill/>
        </p:spPr>
        <p:txBody>
          <a:bodyPr wrap="none" rtlCol="0">
            <a:spAutoFit/>
          </a:bodyPr>
          <a:lstStyle/>
          <a:p>
            <a:r>
              <a:rPr lang="en-US" sz="2000" b="1" dirty="0" smtClean="0">
                <a:latin typeface="Arial"/>
                <a:cs typeface="Arial"/>
              </a:rPr>
              <a:t>1 </a:t>
            </a:r>
            <a:r>
              <a:rPr lang="en-US" sz="2000" b="1" dirty="0" err="1" smtClean="0">
                <a:latin typeface="Arial"/>
                <a:cs typeface="Arial"/>
              </a:rPr>
              <a:t>mM</a:t>
            </a:r>
            <a:r>
              <a:rPr lang="en-US" sz="2000" b="1" dirty="0" smtClean="0">
                <a:latin typeface="Arial"/>
                <a:cs typeface="Arial"/>
              </a:rPr>
              <a:t> cage</a:t>
            </a:r>
          </a:p>
        </p:txBody>
      </p:sp>
      <p:sp>
        <p:nvSpPr>
          <p:cNvPr id="18" name="TextBox 17"/>
          <p:cNvSpPr txBox="1"/>
          <p:nvPr/>
        </p:nvSpPr>
        <p:spPr>
          <a:xfrm>
            <a:off x="951292" y="6102071"/>
            <a:ext cx="7042673" cy="707886"/>
          </a:xfrm>
          <a:prstGeom prst="rect">
            <a:avLst/>
          </a:prstGeom>
          <a:noFill/>
        </p:spPr>
        <p:txBody>
          <a:bodyPr wrap="square" rtlCol="0">
            <a:spAutoFit/>
          </a:bodyPr>
          <a:lstStyle/>
          <a:p>
            <a:pPr algn="ctr"/>
            <a:r>
              <a:rPr lang="en-US" sz="2000" b="1" dirty="0" smtClean="0">
                <a:latin typeface="Arial"/>
                <a:cs typeface="Arial"/>
              </a:rPr>
              <a:t>Other </a:t>
            </a:r>
            <a:r>
              <a:rPr lang="en-US" sz="2000" b="1" dirty="0" err="1" smtClean="0">
                <a:latin typeface="Arial"/>
                <a:cs typeface="Arial"/>
              </a:rPr>
              <a:t>phosphotriesters</a:t>
            </a:r>
            <a:r>
              <a:rPr lang="en-US" sz="2000" b="1" dirty="0" smtClean="0">
                <a:latin typeface="Arial"/>
                <a:cs typeface="Arial"/>
              </a:rPr>
              <a:t> behave similarly with 10</a:t>
            </a:r>
            <a:r>
              <a:rPr lang="en-US" sz="2000" b="1" baseline="30000" dirty="0" smtClean="0">
                <a:latin typeface="Arial"/>
                <a:cs typeface="Arial"/>
              </a:rPr>
              <a:t>3</a:t>
            </a:r>
            <a:r>
              <a:rPr lang="en-US" sz="2000" b="1" dirty="0" smtClean="0">
                <a:latin typeface="Arial"/>
                <a:cs typeface="Arial"/>
              </a:rPr>
              <a:t>-fold acceleration of hydrolysis</a:t>
            </a:r>
          </a:p>
        </p:txBody>
      </p:sp>
      <p:sp>
        <p:nvSpPr>
          <p:cNvPr id="15" name="Rectangle 14"/>
          <p:cNvSpPr/>
          <p:nvPr/>
        </p:nvSpPr>
        <p:spPr>
          <a:xfrm>
            <a:off x="7884598" y="6465508"/>
            <a:ext cx="1149674" cy="307777"/>
          </a:xfrm>
          <a:prstGeom prst="rect">
            <a:avLst/>
          </a:prstGeom>
        </p:spPr>
        <p:txBody>
          <a:bodyPr wrap="none">
            <a:spAutoFit/>
          </a:bodyPr>
          <a:lstStyle/>
          <a:p>
            <a:r>
              <a:rPr lang="en-US" sz="1400" i="1" smtClean="0">
                <a:latin typeface="Helvetica"/>
                <a:cs typeface="Helvetica"/>
              </a:rPr>
              <a:t>unpublished</a:t>
            </a:r>
            <a:endParaRPr lang="en-US" sz="1400" i="1" dirty="0">
              <a:latin typeface="Helvetica"/>
              <a:cs typeface="Helvetica"/>
            </a:endParaRPr>
          </a:p>
        </p:txBody>
      </p:sp>
    </p:spTree>
    <p:extLst>
      <p:ext uri="{BB962C8B-B14F-4D97-AF65-F5344CB8AC3E}">
        <p14:creationId xmlns:p14="http://schemas.microsoft.com/office/powerpoint/2010/main" val="781929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160637" y="132964"/>
            <a:ext cx="5035691" cy="461665"/>
          </a:xfrm>
          <a:prstGeom prst="rect">
            <a:avLst/>
          </a:prstGeom>
          <a:noFill/>
        </p:spPr>
        <p:txBody>
          <a:bodyPr wrap="square" rtlCol="0">
            <a:spAutoFit/>
          </a:bodyPr>
          <a:lstStyle/>
          <a:p>
            <a:pPr defTabSz="457200"/>
            <a:r>
              <a:rPr lang="en-US" sz="2400" b="1" dirty="0" smtClean="0">
                <a:latin typeface="Helvetica"/>
                <a:ea typeface="+mj-ea"/>
                <a:cs typeface="Helvetica"/>
              </a:rPr>
              <a:t>One control experiment too far!</a:t>
            </a:r>
            <a:endParaRPr lang="en-US" sz="2400" b="1" dirty="0">
              <a:latin typeface="Helvetica"/>
              <a:ea typeface="+mj-ea"/>
              <a:cs typeface="Helvetica"/>
            </a:endParaRPr>
          </a:p>
        </p:txBody>
      </p:sp>
      <p:pic>
        <p:nvPicPr>
          <p:cNvPr id="5" name="Picture 4"/>
          <p:cNvPicPr/>
          <p:nvPr/>
        </p:nvPicPr>
        <p:blipFill>
          <a:blip r:embed="rId2" cstate="print">
            <a:extLst>
              <a:ext uri="{28A0092B-C50C-407E-A947-70E740481C1C}">
                <a14:useLocalDpi xmlns:a14="http://schemas.microsoft.com/office/drawing/2010/main" val="0"/>
              </a:ext>
            </a:extLst>
          </a:blip>
          <a:stretch>
            <a:fillRect/>
          </a:stretch>
        </p:blipFill>
        <p:spPr>
          <a:xfrm>
            <a:off x="235966" y="918082"/>
            <a:ext cx="8578850" cy="3973958"/>
          </a:xfrm>
          <a:prstGeom prst="rect">
            <a:avLst/>
          </a:prstGeom>
        </p:spPr>
      </p:pic>
      <p:sp>
        <p:nvSpPr>
          <p:cNvPr id="6" name="TextBox 5"/>
          <p:cNvSpPr txBox="1"/>
          <p:nvPr/>
        </p:nvSpPr>
        <p:spPr>
          <a:xfrm>
            <a:off x="159131" y="5215493"/>
            <a:ext cx="8825738" cy="707886"/>
          </a:xfrm>
          <a:prstGeom prst="rect">
            <a:avLst/>
          </a:prstGeom>
          <a:noFill/>
        </p:spPr>
        <p:txBody>
          <a:bodyPr wrap="square" rtlCol="0">
            <a:spAutoFit/>
          </a:bodyPr>
          <a:lstStyle/>
          <a:p>
            <a:pPr algn="ctr"/>
            <a:r>
              <a:rPr lang="en-US" sz="2000" dirty="0" smtClean="0">
                <a:latin typeface="Arial"/>
                <a:cs typeface="Arial"/>
              </a:rPr>
              <a:t>Blocking cavity with strongly binding </a:t>
            </a:r>
            <a:r>
              <a:rPr lang="en-US" sz="2000" dirty="0" err="1" smtClean="0">
                <a:latin typeface="Arial"/>
                <a:cs typeface="Arial"/>
              </a:rPr>
              <a:t>cycloundecanone</a:t>
            </a:r>
            <a:r>
              <a:rPr lang="en-US" sz="2000" dirty="0" smtClean="0">
                <a:latin typeface="Arial"/>
                <a:cs typeface="Arial"/>
              </a:rPr>
              <a:t> </a:t>
            </a:r>
            <a:r>
              <a:rPr lang="en-US" sz="2000" i="1" dirty="0" smtClean="0">
                <a:latin typeface="Arial"/>
                <a:cs typeface="Arial"/>
              </a:rPr>
              <a:t>makes no difference</a:t>
            </a:r>
            <a:r>
              <a:rPr lang="en-US" sz="2000" dirty="0" smtClean="0">
                <a:latin typeface="Arial"/>
                <a:cs typeface="Arial"/>
              </a:rPr>
              <a:t> to rate of disappearance of </a:t>
            </a:r>
            <a:r>
              <a:rPr lang="en-US" sz="2000" dirty="0" err="1" smtClean="0">
                <a:latin typeface="Arial"/>
                <a:cs typeface="Arial"/>
              </a:rPr>
              <a:t>dichlorvos</a:t>
            </a:r>
            <a:r>
              <a:rPr lang="en-US" sz="2000" dirty="0" smtClean="0">
                <a:latin typeface="Arial"/>
                <a:cs typeface="Arial"/>
              </a:rPr>
              <a:t>!</a:t>
            </a:r>
          </a:p>
        </p:txBody>
      </p:sp>
      <p:sp>
        <p:nvSpPr>
          <p:cNvPr id="7" name="TextBox 6"/>
          <p:cNvSpPr txBox="1"/>
          <p:nvPr/>
        </p:nvSpPr>
        <p:spPr>
          <a:xfrm>
            <a:off x="749808" y="6211736"/>
            <a:ext cx="7292381" cy="400110"/>
          </a:xfrm>
          <a:prstGeom prst="rect">
            <a:avLst/>
          </a:prstGeom>
          <a:noFill/>
        </p:spPr>
        <p:txBody>
          <a:bodyPr wrap="none" rtlCol="0">
            <a:spAutoFit/>
          </a:bodyPr>
          <a:lstStyle/>
          <a:p>
            <a:r>
              <a:rPr lang="en-US" sz="2000" b="1" dirty="0" smtClean="0">
                <a:latin typeface="Arial"/>
                <a:cs typeface="Arial"/>
              </a:rPr>
              <a:t>Conclusion: </a:t>
            </a:r>
            <a:r>
              <a:rPr lang="en-US" sz="2000" b="1" dirty="0" err="1" smtClean="0">
                <a:latin typeface="Arial"/>
                <a:cs typeface="Arial"/>
              </a:rPr>
              <a:t>catalysed</a:t>
            </a:r>
            <a:r>
              <a:rPr lang="en-US" sz="2000" b="1" dirty="0" smtClean="0">
                <a:latin typeface="Arial"/>
                <a:cs typeface="Arial"/>
              </a:rPr>
              <a:t> hydrolysis on cage exterior surface</a:t>
            </a:r>
          </a:p>
        </p:txBody>
      </p:sp>
    </p:spTree>
    <p:extLst>
      <p:ext uri="{BB962C8B-B14F-4D97-AF65-F5344CB8AC3E}">
        <p14:creationId xmlns:p14="http://schemas.microsoft.com/office/powerpoint/2010/main" val="117251417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054154" y="157677"/>
            <a:ext cx="5035691" cy="461665"/>
          </a:xfrm>
          <a:prstGeom prst="rect">
            <a:avLst/>
          </a:prstGeom>
          <a:noFill/>
        </p:spPr>
        <p:txBody>
          <a:bodyPr wrap="square" rtlCol="0">
            <a:spAutoFit/>
          </a:bodyPr>
          <a:lstStyle/>
          <a:p>
            <a:pPr defTabSz="457200"/>
            <a:r>
              <a:rPr lang="en-US" sz="2400" b="1" dirty="0" smtClean="0">
                <a:latin typeface="Helvetica"/>
                <a:ea typeface="+mj-ea"/>
                <a:cs typeface="Helvetica"/>
              </a:rPr>
              <a:t>More </a:t>
            </a:r>
            <a:r>
              <a:rPr lang="en-US" sz="2400" b="1" smtClean="0">
                <a:latin typeface="Helvetica"/>
                <a:ea typeface="+mj-ea"/>
                <a:cs typeface="Helvetica"/>
              </a:rPr>
              <a:t>control experiments!</a:t>
            </a:r>
            <a:endParaRPr lang="en-US" sz="2400" b="1" dirty="0">
              <a:latin typeface="Helvetica"/>
              <a:ea typeface="+mj-ea"/>
              <a:cs typeface="Helvetica"/>
            </a:endParaRPr>
          </a:p>
        </p:txBody>
      </p:sp>
      <p:sp>
        <p:nvSpPr>
          <p:cNvPr id="5" name="TextBox 4"/>
          <p:cNvSpPr txBox="1"/>
          <p:nvPr/>
        </p:nvSpPr>
        <p:spPr>
          <a:xfrm>
            <a:off x="263610" y="856735"/>
            <a:ext cx="5963492" cy="400110"/>
          </a:xfrm>
          <a:prstGeom prst="rect">
            <a:avLst/>
          </a:prstGeom>
          <a:noFill/>
        </p:spPr>
        <p:txBody>
          <a:bodyPr wrap="none" rtlCol="0">
            <a:spAutoFit/>
          </a:bodyPr>
          <a:lstStyle/>
          <a:p>
            <a:r>
              <a:rPr lang="en-US" sz="2000" dirty="0" smtClean="0">
                <a:latin typeface="Arial"/>
                <a:cs typeface="Arial"/>
              </a:rPr>
              <a:t>(</a:t>
            </a:r>
            <a:r>
              <a:rPr lang="en-US" sz="2000" dirty="0" err="1" smtClean="0">
                <a:latin typeface="Arial"/>
                <a:cs typeface="Arial"/>
              </a:rPr>
              <a:t>i</a:t>
            </a:r>
            <a:r>
              <a:rPr lang="en-US" sz="2000" dirty="0" smtClean="0">
                <a:latin typeface="Arial"/>
                <a:cs typeface="Arial"/>
              </a:rPr>
              <a:t>) Use substrate that does not fit inside cavity at all</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3914" y="2343171"/>
            <a:ext cx="1730240" cy="1543340"/>
          </a:xfrm>
          <a:prstGeom prst="rect">
            <a:avLst/>
          </a:prstGeom>
        </p:spPr>
      </p:pic>
      <p:grpSp>
        <p:nvGrpSpPr>
          <p:cNvPr id="9" name="Group 8"/>
          <p:cNvGrpSpPr/>
          <p:nvPr/>
        </p:nvGrpSpPr>
        <p:grpSpPr>
          <a:xfrm>
            <a:off x="2776152" y="1729008"/>
            <a:ext cx="6252518" cy="3628759"/>
            <a:chOff x="2405450" y="1494238"/>
            <a:chExt cx="6252518" cy="3628759"/>
          </a:xfrm>
        </p:grpSpPr>
        <p:graphicFrame>
          <p:nvGraphicFramePr>
            <p:cNvPr id="8" name="Chart 7"/>
            <p:cNvGraphicFramePr/>
            <p:nvPr>
              <p:extLst>
                <p:ext uri="{D42A27DB-BD31-4B8C-83A1-F6EECF244321}">
                  <p14:modId xmlns:p14="http://schemas.microsoft.com/office/powerpoint/2010/main" val="575504009"/>
                </p:ext>
              </p:extLst>
            </p:nvPr>
          </p:nvGraphicFramePr>
          <p:xfrm>
            <a:off x="2405450" y="1494238"/>
            <a:ext cx="6252518" cy="3628759"/>
          </p:xfrm>
          <a:graphic>
            <a:graphicData uri="http://schemas.openxmlformats.org/drawingml/2006/chart">
              <c:chart xmlns:c="http://schemas.openxmlformats.org/drawingml/2006/chart" xmlns:r="http://schemas.openxmlformats.org/officeDocument/2006/relationships" r:id="rId3"/>
            </a:graphicData>
          </a:graphic>
        </p:graphicFrame>
        <p:sp>
          <p:nvSpPr>
            <p:cNvPr id="7" name="Rectangle 6"/>
            <p:cNvSpPr/>
            <p:nvPr/>
          </p:nvSpPr>
          <p:spPr>
            <a:xfrm>
              <a:off x="3920671" y="1703859"/>
              <a:ext cx="1800493" cy="369332"/>
            </a:xfrm>
            <a:prstGeom prst="rect">
              <a:avLst/>
            </a:prstGeom>
          </p:spPr>
          <p:txBody>
            <a:bodyPr wrap="none">
              <a:spAutoFit/>
            </a:bodyPr>
            <a:lstStyle/>
            <a:p>
              <a:r>
                <a:rPr lang="en-US" dirty="0" smtClean="0">
                  <a:latin typeface="Arial"/>
                  <a:cs typeface="Arial"/>
                </a:rPr>
                <a:t>0.6 </a:t>
              </a:r>
              <a:r>
                <a:rPr lang="en-US" dirty="0" err="1">
                  <a:latin typeface="Arial"/>
                  <a:cs typeface="Arial"/>
                </a:rPr>
                <a:t>mM</a:t>
              </a:r>
              <a:r>
                <a:rPr lang="en-US" dirty="0">
                  <a:latin typeface="Arial"/>
                  <a:cs typeface="Arial"/>
                </a:rPr>
                <a:t> catalyst</a:t>
              </a:r>
            </a:p>
          </p:txBody>
        </p:sp>
      </p:grpSp>
      <p:sp>
        <p:nvSpPr>
          <p:cNvPr id="10" name="TextBox 9"/>
          <p:cNvSpPr txBox="1"/>
          <p:nvPr/>
        </p:nvSpPr>
        <p:spPr>
          <a:xfrm>
            <a:off x="131805" y="4415111"/>
            <a:ext cx="2578444" cy="707886"/>
          </a:xfrm>
          <a:prstGeom prst="rect">
            <a:avLst/>
          </a:prstGeom>
          <a:noFill/>
        </p:spPr>
        <p:txBody>
          <a:bodyPr wrap="square" rtlCol="0">
            <a:spAutoFit/>
          </a:bodyPr>
          <a:lstStyle/>
          <a:p>
            <a:r>
              <a:rPr lang="en-US" sz="2000" dirty="0" smtClean="0">
                <a:latin typeface="Arial"/>
                <a:cs typeface="Arial"/>
              </a:rPr>
              <a:t>‘Para-</a:t>
            </a:r>
            <a:r>
              <a:rPr lang="en-US" sz="2000" dirty="0" err="1" smtClean="0">
                <a:latin typeface="Arial"/>
                <a:cs typeface="Arial"/>
              </a:rPr>
              <a:t>oxon</a:t>
            </a:r>
            <a:r>
              <a:rPr lang="en-US" sz="2000" dirty="0" smtClean="0">
                <a:latin typeface="Arial"/>
                <a:cs typeface="Arial"/>
              </a:rPr>
              <a:t>’: another insecticide</a:t>
            </a:r>
            <a:endParaRPr lang="en-US" sz="2000" dirty="0" smtClean="0">
              <a:latin typeface="Arial"/>
              <a:cs typeface="Arial"/>
            </a:endParaRPr>
          </a:p>
        </p:txBody>
      </p:sp>
      <p:grpSp>
        <p:nvGrpSpPr>
          <p:cNvPr id="13" name="Group 12"/>
          <p:cNvGrpSpPr/>
          <p:nvPr/>
        </p:nvGrpSpPr>
        <p:grpSpPr>
          <a:xfrm>
            <a:off x="6227102" y="3384092"/>
            <a:ext cx="2119491" cy="1431129"/>
            <a:chOff x="6227102" y="3384092"/>
            <a:chExt cx="2119491" cy="1431129"/>
          </a:xfrm>
        </p:grpSpPr>
        <p:sp>
          <p:nvSpPr>
            <p:cNvPr id="11" name="TextBox 10"/>
            <p:cNvSpPr txBox="1"/>
            <p:nvPr/>
          </p:nvSpPr>
          <p:spPr>
            <a:xfrm>
              <a:off x="6560526" y="4415111"/>
              <a:ext cx="1452642" cy="400110"/>
            </a:xfrm>
            <a:prstGeom prst="rect">
              <a:avLst/>
            </a:prstGeom>
            <a:noFill/>
          </p:spPr>
          <p:txBody>
            <a:bodyPr wrap="none" rtlCol="0">
              <a:spAutoFit/>
            </a:bodyPr>
            <a:lstStyle/>
            <a:p>
              <a:r>
                <a:rPr lang="en-US" sz="2000" smtClean="0">
                  <a:latin typeface="Arial"/>
                  <a:cs typeface="Arial"/>
                </a:rPr>
                <a:t>No catalyst</a:t>
              </a:r>
              <a:endParaRPr lang="en-US" sz="2000" dirty="0" smtClean="0">
                <a:latin typeface="Arial"/>
                <a:cs typeface="Arial"/>
              </a:endParaRPr>
            </a:p>
          </p:txBody>
        </p:sp>
        <p:sp>
          <p:nvSpPr>
            <p:cNvPr id="12" name="TextBox 11"/>
            <p:cNvSpPr txBox="1"/>
            <p:nvPr/>
          </p:nvSpPr>
          <p:spPr>
            <a:xfrm>
              <a:off x="6227102" y="3384092"/>
              <a:ext cx="2119491" cy="400110"/>
            </a:xfrm>
            <a:prstGeom prst="rect">
              <a:avLst/>
            </a:prstGeom>
            <a:noFill/>
          </p:spPr>
          <p:txBody>
            <a:bodyPr wrap="none" rtlCol="0">
              <a:spAutoFit/>
            </a:bodyPr>
            <a:lstStyle/>
            <a:p>
              <a:r>
                <a:rPr lang="en-US" sz="2000" dirty="0" smtClean="0">
                  <a:latin typeface="Arial"/>
                  <a:cs typeface="Arial"/>
                </a:rPr>
                <a:t>0.12 </a:t>
              </a:r>
              <a:r>
                <a:rPr lang="en-US" sz="2000" dirty="0" err="1" smtClean="0">
                  <a:latin typeface="Arial"/>
                  <a:cs typeface="Arial"/>
                </a:rPr>
                <a:t>mM</a:t>
              </a:r>
              <a:r>
                <a:rPr lang="en-US" sz="2000" dirty="0" smtClean="0">
                  <a:latin typeface="Arial"/>
                  <a:cs typeface="Arial"/>
                </a:rPr>
                <a:t> catalyst</a:t>
              </a:r>
              <a:endParaRPr lang="en-US" sz="2000" dirty="0" smtClean="0">
                <a:latin typeface="Arial"/>
                <a:cs typeface="Arial"/>
              </a:endParaRPr>
            </a:p>
          </p:txBody>
        </p:sp>
      </p:grpSp>
    </p:spTree>
    <p:extLst>
      <p:ext uri="{BB962C8B-B14F-4D97-AF65-F5344CB8AC3E}">
        <p14:creationId xmlns:p14="http://schemas.microsoft.com/office/powerpoint/2010/main" val="99579656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97707" y="288324"/>
            <a:ext cx="5556329" cy="400110"/>
          </a:xfrm>
          <a:prstGeom prst="rect">
            <a:avLst/>
          </a:prstGeom>
          <a:noFill/>
        </p:spPr>
        <p:txBody>
          <a:bodyPr wrap="none" rtlCol="0">
            <a:spAutoFit/>
          </a:bodyPr>
          <a:lstStyle/>
          <a:p>
            <a:r>
              <a:rPr lang="en-US" sz="2000" dirty="0" smtClean="0">
                <a:latin typeface="Arial"/>
                <a:cs typeface="Arial"/>
              </a:rPr>
              <a:t>(</a:t>
            </a:r>
            <a:r>
              <a:rPr lang="en-US" sz="2000" dirty="0" smtClean="0">
                <a:latin typeface="Arial"/>
                <a:cs typeface="Arial"/>
              </a:rPr>
              <a:t>ii) </a:t>
            </a:r>
            <a:r>
              <a:rPr lang="en-US" sz="2000" dirty="0" smtClean="0">
                <a:latin typeface="Arial"/>
                <a:cs typeface="Arial"/>
              </a:rPr>
              <a:t>Use </a:t>
            </a:r>
            <a:r>
              <a:rPr lang="en-US" sz="2000" dirty="0" smtClean="0">
                <a:latin typeface="Arial"/>
                <a:cs typeface="Arial"/>
              </a:rPr>
              <a:t>a smaller cage with no significant cavity</a:t>
            </a:r>
            <a:endParaRPr lang="en-US" sz="2000" dirty="0" smtClean="0">
              <a:latin typeface="Arial"/>
              <a:cs typeface="Arial"/>
            </a:endParaRPr>
          </a:p>
        </p:txBody>
      </p:sp>
      <p:sp>
        <p:nvSpPr>
          <p:cNvPr id="5" name="TextBox 4"/>
          <p:cNvSpPr txBox="1"/>
          <p:nvPr/>
        </p:nvSpPr>
        <p:spPr>
          <a:xfrm>
            <a:off x="197707" y="848497"/>
            <a:ext cx="8608542" cy="707886"/>
          </a:xfrm>
          <a:prstGeom prst="rect">
            <a:avLst/>
          </a:prstGeom>
          <a:noFill/>
        </p:spPr>
        <p:txBody>
          <a:bodyPr wrap="square" rtlCol="0">
            <a:spAutoFit/>
          </a:bodyPr>
          <a:lstStyle/>
          <a:p>
            <a:r>
              <a:rPr lang="en-US" sz="2000" dirty="0" smtClean="0">
                <a:latin typeface="Arial"/>
                <a:cs typeface="Arial"/>
              </a:rPr>
              <a:t>Smaller M</a:t>
            </a:r>
            <a:r>
              <a:rPr lang="en-US" sz="2000" baseline="-25000" dirty="0" smtClean="0">
                <a:latin typeface="Arial"/>
                <a:cs typeface="Arial"/>
              </a:rPr>
              <a:t>4</a:t>
            </a:r>
            <a:r>
              <a:rPr lang="en-US" sz="2000" dirty="0" smtClean="0">
                <a:latin typeface="Arial"/>
                <a:cs typeface="Arial"/>
              </a:rPr>
              <a:t>L</a:t>
            </a:r>
            <a:r>
              <a:rPr lang="en-US" sz="2000" baseline="-25000" dirty="0" smtClean="0">
                <a:latin typeface="Arial"/>
                <a:cs typeface="Arial"/>
              </a:rPr>
              <a:t>6</a:t>
            </a:r>
            <a:r>
              <a:rPr lang="en-US" sz="2000" dirty="0" smtClean="0">
                <a:latin typeface="Arial"/>
                <a:cs typeface="Arial"/>
              </a:rPr>
              <a:t> cage with cavity that only binds [BF</a:t>
            </a:r>
            <a:r>
              <a:rPr lang="en-US" sz="2000" baseline="-25000" dirty="0" smtClean="0">
                <a:latin typeface="Arial"/>
                <a:cs typeface="Arial"/>
              </a:rPr>
              <a:t>4</a:t>
            </a:r>
            <a:r>
              <a:rPr lang="en-US" sz="2000" dirty="0" smtClean="0">
                <a:latin typeface="Arial"/>
                <a:cs typeface="Arial"/>
              </a:rPr>
              <a:t>]</a:t>
            </a:r>
            <a:r>
              <a:rPr lang="en-US" sz="2000" baseline="30000" dirty="0" smtClean="0">
                <a:latin typeface="Arial"/>
                <a:cs typeface="Arial"/>
              </a:rPr>
              <a:t>–</a:t>
            </a:r>
            <a:r>
              <a:rPr lang="en-US" sz="2000" dirty="0" smtClean="0">
                <a:latin typeface="Arial"/>
                <a:cs typeface="Arial"/>
              </a:rPr>
              <a:t> acts as comparably good catalyst for </a:t>
            </a:r>
            <a:r>
              <a:rPr lang="en-US" sz="2000" dirty="0" err="1" smtClean="0">
                <a:latin typeface="Arial"/>
                <a:cs typeface="Arial"/>
              </a:rPr>
              <a:t>phospho</a:t>
            </a:r>
            <a:r>
              <a:rPr lang="en-US" sz="2000" dirty="0" smtClean="0">
                <a:latin typeface="Arial"/>
                <a:cs typeface="Arial"/>
              </a:rPr>
              <a:t>-ester hydrolysis!</a:t>
            </a:r>
            <a:endParaRPr lang="en-US" sz="2000" baseline="30000" dirty="0" smtClean="0">
              <a:latin typeface="Arial"/>
              <a:cs typeface="Arial"/>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37044" y="1902828"/>
            <a:ext cx="5069702" cy="3614660"/>
          </a:xfrm>
          <a:prstGeom prst="rect">
            <a:avLst/>
          </a:prstGeom>
        </p:spPr>
      </p:pic>
      <p:sp>
        <p:nvSpPr>
          <p:cNvPr id="7" name="TextBox 6"/>
          <p:cNvSpPr txBox="1"/>
          <p:nvPr/>
        </p:nvSpPr>
        <p:spPr>
          <a:xfrm>
            <a:off x="510746" y="5605499"/>
            <a:ext cx="7842421" cy="707886"/>
          </a:xfrm>
          <a:prstGeom prst="rect">
            <a:avLst/>
          </a:prstGeom>
          <a:noFill/>
        </p:spPr>
        <p:txBody>
          <a:bodyPr wrap="square" rtlCol="0">
            <a:spAutoFit/>
          </a:bodyPr>
          <a:lstStyle/>
          <a:p>
            <a:r>
              <a:rPr lang="en-US" sz="2000" dirty="0" smtClean="0">
                <a:latin typeface="Arial"/>
                <a:cs typeface="Arial"/>
              </a:rPr>
              <a:t>Crystal structure shows both starting material and 4-nitrophenolate product in contact with </a:t>
            </a:r>
            <a:r>
              <a:rPr lang="en-US" sz="2000" smtClean="0">
                <a:latin typeface="Arial"/>
                <a:cs typeface="Arial"/>
              </a:rPr>
              <a:t>cage exterior surface</a:t>
            </a:r>
            <a:endParaRPr lang="en-US" sz="2000" dirty="0" smtClean="0">
              <a:latin typeface="Arial"/>
              <a:cs typeface="Arial"/>
            </a:endParaRPr>
          </a:p>
        </p:txBody>
      </p:sp>
    </p:spTree>
    <p:extLst>
      <p:ext uri="{BB962C8B-B14F-4D97-AF65-F5344CB8AC3E}">
        <p14:creationId xmlns:p14="http://schemas.microsoft.com/office/powerpoint/2010/main" val="61422696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8658" y="533400"/>
            <a:ext cx="6246684" cy="6058358"/>
          </a:xfrm>
          <a:prstGeom prst="rect">
            <a:avLst/>
          </a:prstGeom>
        </p:spPr>
      </p:pic>
    </p:spTree>
    <p:extLst>
      <p:ext uri="{BB962C8B-B14F-4D97-AF65-F5344CB8AC3E}">
        <p14:creationId xmlns:p14="http://schemas.microsoft.com/office/powerpoint/2010/main" val="2817276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7" name="Rectangle 17"/>
          <p:cNvSpPr>
            <a:spLocks noChangeArrowheads="1"/>
          </p:cNvSpPr>
          <p:nvPr/>
        </p:nvSpPr>
        <p:spPr bwMode="auto">
          <a:xfrm>
            <a:off x="3389845" y="3094272"/>
            <a:ext cx="2225675" cy="394980"/>
          </a:xfrm>
          <a:prstGeom prst="rect">
            <a:avLst/>
          </a:prstGeom>
          <a:noFill/>
          <a:ln w="9525">
            <a:noFill/>
            <a:miter lim="800000"/>
            <a:headEnd/>
            <a:tailEnd/>
          </a:ln>
          <a:effectLst/>
        </p:spPr>
        <p:txBody>
          <a:bodyPr>
            <a:prstTxWarp prst="textNoShape">
              <a:avLst/>
            </a:prstTxWarp>
            <a:spAutoFit/>
          </a:bodyPr>
          <a:lstStyle/>
          <a:p>
            <a:pPr>
              <a:lnSpc>
                <a:spcPts val="2400"/>
              </a:lnSpc>
            </a:pPr>
            <a:r>
              <a:rPr lang="en-US" sz="1800" dirty="0">
                <a:latin typeface="Helvetica"/>
                <a:cs typeface="Helvetica"/>
              </a:rPr>
              <a:t>M</a:t>
            </a:r>
            <a:r>
              <a:rPr lang="en-US" sz="1800" baseline="-25000" dirty="0">
                <a:latin typeface="Helvetica"/>
                <a:cs typeface="Helvetica"/>
              </a:rPr>
              <a:t>6</a:t>
            </a:r>
            <a:r>
              <a:rPr lang="en-US" sz="1800" dirty="0">
                <a:latin typeface="Helvetica"/>
                <a:cs typeface="Helvetica"/>
              </a:rPr>
              <a:t>L</a:t>
            </a:r>
            <a:r>
              <a:rPr lang="en-US" sz="1800" baseline="-25000" dirty="0">
                <a:latin typeface="Helvetica"/>
                <a:cs typeface="Helvetica"/>
              </a:rPr>
              <a:t>9</a:t>
            </a:r>
            <a:r>
              <a:rPr lang="en-US" sz="1800" dirty="0">
                <a:latin typeface="Helvetica"/>
                <a:cs typeface="Helvetica"/>
              </a:rPr>
              <a:t> </a:t>
            </a:r>
            <a:r>
              <a:rPr lang="en-US" sz="1800" dirty="0" err="1">
                <a:latin typeface="Helvetica"/>
                <a:cs typeface="Helvetica"/>
              </a:rPr>
              <a:t>trigonal</a:t>
            </a:r>
            <a:r>
              <a:rPr lang="en-US" sz="1800" dirty="0">
                <a:latin typeface="Helvetica"/>
                <a:cs typeface="Helvetica"/>
              </a:rPr>
              <a:t> </a:t>
            </a:r>
            <a:r>
              <a:rPr lang="en-US" sz="1800" dirty="0" smtClean="0">
                <a:latin typeface="Helvetica"/>
                <a:cs typeface="Helvetica"/>
              </a:rPr>
              <a:t>prism</a:t>
            </a:r>
            <a:endParaRPr lang="en-US" sz="1800" dirty="0">
              <a:latin typeface="Helvetica"/>
              <a:cs typeface="Helvetica"/>
            </a:endParaRPr>
          </a:p>
        </p:txBody>
      </p:sp>
      <p:pic>
        <p:nvPicPr>
          <p:cNvPr id="18" name="Picture 17" descr="M4L6.jpg"/>
          <p:cNvPicPr>
            <a:picLocks noChangeAspect="1"/>
          </p:cNvPicPr>
          <p:nvPr/>
        </p:nvPicPr>
        <p:blipFill>
          <a:blip r:embed="rId3"/>
          <a:stretch>
            <a:fillRect/>
          </a:stretch>
        </p:blipFill>
        <p:spPr>
          <a:xfrm>
            <a:off x="277535" y="659959"/>
            <a:ext cx="2569922" cy="2540949"/>
          </a:xfrm>
          <a:prstGeom prst="rect">
            <a:avLst/>
          </a:prstGeom>
        </p:spPr>
      </p:pic>
      <p:sp>
        <p:nvSpPr>
          <p:cNvPr id="19" name="Rectangle 18"/>
          <p:cNvSpPr/>
          <p:nvPr/>
        </p:nvSpPr>
        <p:spPr>
          <a:xfrm>
            <a:off x="692071" y="3094272"/>
            <a:ext cx="1921282" cy="394980"/>
          </a:xfrm>
          <a:prstGeom prst="rect">
            <a:avLst/>
          </a:prstGeom>
        </p:spPr>
        <p:txBody>
          <a:bodyPr wrap="none">
            <a:spAutoFit/>
          </a:bodyPr>
          <a:lstStyle/>
          <a:p>
            <a:pPr>
              <a:lnSpc>
                <a:spcPts val="2400"/>
              </a:lnSpc>
            </a:pPr>
            <a:r>
              <a:rPr lang="en-US" dirty="0" smtClean="0">
                <a:latin typeface="Helvetica"/>
                <a:cs typeface="Helvetica"/>
              </a:rPr>
              <a:t>M</a:t>
            </a:r>
            <a:r>
              <a:rPr lang="en-US" baseline="-25000" dirty="0" smtClean="0">
                <a:latin typeface="Helvetica"/>
                <a:cs typeface="Helvetica"/>
              </a:rPr>
              <a:t>4</a:t>
            </a:r>
            <a:r>
              <a:rPr lang="en-US" dirty="0" smtClean="0">
                <a:latin typeface="Helvetica"/>
                <a:cs typeface="Helvetica"/>
              </a:rPr>
              <a:t>L</a:t>
            </a:r>
            <a:r>
              <a:rPr lang="en-US" baseline="-25000" dirty="0" smtClean="0">
                <a:latin typeface="Helvetica"/>
                <a:cs typeface="Helvetica"/>
              </a:rPr>
              <a:t>6</a:t>
            </a:r>
            <a:r>
              <a:rPr lang="en-US" dirty="0" smtClean="0">
                <a:latin typeface="Helvetica"/>
                <a:cs typeface="Helvetica"/>
              </a:rPr>
              <a:t> tetrahedron</a:t>
            </a:r>
            <a:endParaRPr lang="en-US" dirty="0">
              <a:latin typeface="Helvetica"/>
              <a:cs typeface="Helvetica"/>
            </a:endParaRPr>
          </a:p>
        </p:txBody>
      </p:sp>
      <p:pic>
        <p:nvPicPr>
          <p:cNvPr id="20" name="Picture 19" descr="M6L9.jpg"/>
          <p:cNvPicPr>
            <a:picLocks noChangeAspect="1"/>
          </p:cNvPicPr>
          <p:nvPr/>
        </p:nvPicPr>
        <p:blipFill>
          <a:blip r:embed="rId4"/>
          <a:stretch>
            <a:fillRect/>
          </a:stretch>
        </p:blipFill>
        <p:spPr>
          <a:xfrm>
            <a:off x="3202083" y="659959"/>
            <a:ext cx="2589598" cy="2374952"/>
          </a:xfrm>
          <a:prstGeom prst="rect">
            <a:avLst/>
          </a:prstGeom>
        </p:spPr>
      </p:pic>
      <p:pic>
        <p:nvPicPr>
          <p:cNvPr id="21" name="Picture 20" descr="cube_cage_small.jpg"/>
          <p:cNvPicPr>
            <a:picLocks noChangeAspect="1"/>
          </p:cNvPicPr>
          <p:nvPr/>
        </p:nvPicPr>
        <p:blipFill>
          <a:blip r:embed="rId5"/>
          <a:stretch>
            <a:fillRect/>
          </a:stretch>
        </p:blipFill>
        <p:spPr>
          <a:xfrm>
            <a:off x="6180670" y="659959"/>
            <a:ext cx="2238375" cy="2486123"/>
          </a:xfrm>
          <a:prstGeom prst="rect">
            <a:avLst/>
          </a:prstGeom>
        </p:spPr>
      </p:pic>
      <p:sp>
        <p:nvSpPr>
          <p:cNvPr id="22" name="Rectangle 21"/>
          <p:cNvSpPr/>
          <p:nvPr/>
        </p:nvSpPr>
        <p:spPr>
          <a:xfrm>
            <a:off x="6329565" y="3094272"/>
            <a:ext cx="1326768" cy="394980"/>
          </a:xfrm>
          <a:prstGeom prst="rect">
            <a:avLst/>
          </a:prstGeom>
        </p:spPr>
        <p:txBody>
          <a:bodyPr wrap="none">
            <a:spAutoFit/>
          </a:bodyPr>
          <a:lstStyle/>
          <a:p>
            <a:pPr>
              <a:lnSpc>
                <a:spcPts val="2400"/>
              </a:lnSpc>
            </a:pPr>
            <a:r>
              <a:rPr lang="en-US" dirty="0" smtClean="0">
                <a:latin typeface="Helvetica"/>
                <a:cs typeface="Helvetica"/>
              </a:rPr>
              <a:t>M</a:t>
            </a:r>
            <a:r>
              <a:rPr lang="en-US" baseline="-25000" dirty="0" smtClean="0">
                <a:latin typeface="Helvetica"/>
                <a:cs typeface="Helvetica"/>
              </a:rPr>
              <a:t>8</a:t>
            </a:r>
            <a:r>
              <a:rPr lang="en-US" dirty="0" smtClean="0">
                <a:latin typeface="Helvetica"/>
                <a:cs typeface="Helvetica"/>
              </a:rPr>
              <a:t>L</a:t>
            </a:r>
            <a:r>
              <a:rPr lang="en-US" baseline="-25000" dirty="0" smtClean="0">
                <a:latin typeface="Helvetica"/>
                <a:cs typeface="Helvetica"/>
              </a:rPr>
              <a:t>12</a:t>
            </a:r>
            <a:r>
              <a:rPr lang="en-US" dirty="0" smtClean="0">
                <a:latin typeface="Helvetica"/>
                <a:cs typeface="Helvetica"/>
              </a:rPr>
              <a:t> cube</a:t>
            </a:r>
            <a:endParaRPr lang="en-US" dirty="0">
              <a:latin typeface="Helvetica"/>
              <a:cs typeface="Helvetica"/>
            </a:endParaRPr>
          </a:p>
        </p:txBody>
      </p:sp>
      <p:pic>
        <p:nvPicPr>
          <p:cNvPr id="23" name="Picture 22" descr="cuneane.jpg"/>
          <p:cNvPicPr>
            <a:picLocks noChangeAspect="1"/>
          </p:cNvPicPr>
          <p:nvPr/>
        </p:nvPicPr>
        <p:blipFill>
          <a:blip r:embed="rId6"/>
          <a:stretch>
            <a:fillRect/>
          </a:stretch>
        </p:blipFill>
        <p:spPr>
          <a:xfrm>
            <a:off x="354625" y="3658788"/>
            <a:ext cx="2408162" cy="2567406"/>
          </a:xfrm>
          <a:prstGeom prst="rect">
            <a:avLst/>
          </a:prstGeom>
        </p:spPr>
      </p:pic>
      <p:sp>
        <p:nvSpPr>
          <p:cNvPr id="24" name="Rectangle 23"/>
          <p:cNvSpPr/>
          <p:nvPr/>
        </p:nvSpPr>
        <p:spPr>
          <a:xfrm>
            <a:off x="607401" y="6215077"/>
            <a:ext cx="1711902" cy="394980"/>
          </a:xfrm>
          <a:prstGeom prst="rect">
            <a:avLst/>
          </a:prstGeom>
        </p:spPr>
        <p:txBody>
          <a:bodyPr wrap="none">
            <a:spAutoFit/>
          </a:bodyPr>
          <a:lstStyle/>
          <a:p>
            <a:pPr>
              <a:lnSpc>
                <a:spcPts val="2400"/>
              </a:lnSpc>
            </a:pPr>
            <a:r>
              <a:rPr lang="en-US" dirty="0" smtClean="0">
                <a:latin typeface="Helvetica"/>
                <a:cs typeface="Helvetica"/>
              </a:rPr>
              <a:t>M</a:t>
            </a:r>
            <a:r>
              <a:rPr lang="en-US" baseline="-25000" dirty="0" smtClean="0">
                <a:latin typeface="Helvetica"/>
                <a:cs typeface="Helvetica"/>
              </a:rPr>
              <a:t>8</a:t>
            </a:r>
            <a:r>
              <a:rPr lang="en-US" dirty="0" smtClean="0">
                <a:latin typeface="Helvetica"/>
                <a:cs typeface="Helvetica"/>
              </a:rPr>
              <a:t>L</a:t>
            </a:r>
            <a:r>
              <a:rPr lang="en-US" baseline="-25000" dirty="0" smtClean="0">
                <a:latin typeface="Helvetica"/>
                <a:cs typeface="Helvetica"/>
              </a:rPr>
              <a:t>12</a:t>
            </a:r>
            <a:r>
              <a:rPr lang="en-US" dirty="0" smtClean="0">
                <a:latin typeface="Helvetica"/>
                <a:cs typeface="Helvetica"/>
              </a:rPr>
              <a:t> </a:t>
            </a:r>
            <a:r>
              <a:rPr lang="en-US" dirty="0" err="1" smtClean="0">
                <a:latin typeface="Helvetica"/>
                <a:cs typeface="Helvetica"/>
              </a:rPr>
              <a:t>cuneane</a:t>
            </a:r>
            <a:endParaRPr lang="en-US" dirty="0">
              <a:latin typeface="Helvetica"/>
              <a:cs typeface="Helvetica"/>
            </a:endParaRPr>
          </a:p>
        </p:txBody>
      </p:sp>
      <p:pic>
        <p:nvPicPr>
          <p:cNvPr id="26" name="Picture 25" descr="Fig4a_small.jpg"/>
          <p:cNvPicPr>
            <a:picLocks noChangeAspect="1"/>
          </p:cNvPicPr>
          <p:nvPr/>
        </p:nvPicPr>
        <p:blipFill>
          <a:blip r:embed="rId7"/>
          <a:stretch>
            <a:fillRect/>
          </a:stretch>
        </p:blipFill>
        <p:spPr>
          <a:xfrm>
            <a:off x="3117413" y="3716177"/>
            <a:ext cx="2639063" cy="2349144"/>
          </a:xfrm>
          <a:prstGeom prst="rect">
            <a:avLst/>
          </a:prstGeom>
        </p:spPr>
      </p:pic>
      <p:pic>
        <p:nvPicPr>
          <p:cNvPr id="27" name="Picture 26" descr="M16L24.jpg"/>
          <p:cNvPicPr>
            <a:picLocks noChangeAspect="1"/>
          </p:cNvPicPr>
          <p:nvPr/>
        </p:nvPicPr>
        <p:blipFill>
          <a:blip r:embed="rId8"/>
          <a:stretch>
            <a:fillRect/>
          </a:stretch>
        </p:blipFill>
        <p:spPr>
          <a:xfrm>
            <a:off x="6244895" y="3758512"/>
            <a:ext cx="2363389" cy="2185284"/>
          </a:xfrm>
          <a:prstGeom prst="rect">
            <a:avLst/>
          </a:prstGeom>
        </p:spPr>
      </p:pic>
      <p:sp>
        <p:nvSpPr>
          <p:cNvPr id="28" name="Rectangle 27"/>
          <p:cNvSpPr/>
          <p:nvPr/>
        </p:nvSpPr>
        <p:spPr>
          <a:xfrm>
            <a:off x="3535045" y="6105006"/>
            <a:ext cx="1995805" cy="702756"/>
          </a:xfrm>
          <a:prstGeom prst="rect">
            <a:avLst/>
          </a:prstGeom>
        </p:spPr>
        <p:txBody>
          <a:bodyPr wrap="square">
            <a:spAutoFit/>
          </a:bodyPr>
          <a:lstStyle/>
          <a:p>
            <a:pPr>
              <a:lnSpc>
                <a:spcPts val="2400"/>
              </a:lnSpc>
            </a:pPr>
            <a:r>
              <a:rPr lang="en-US" dirty="0" smtClean="0">
                <a:latin typeface="Helvetica"/>
                <a:cs typeface="Helvetica"/>
              </a:rPr>
              <a:t>M</a:t>
            </a:r>
            <a:r>
              <a:rPr lang="en-US" baseline="-25000" dirty="0" smtClean="0">
                <a:latin typeface="Helvetica"/>
                <a:cs typeface="Helvetica"/>
              </a:rPr>
              <a:t>12</a:t>
            </a:r>
            <a:r>
              <a:rPr lang="en-US" dirty="0" smtClean="0">
                <a:latin typeface="Helvetica"/>
                <a:cs typeface="Helvetica"/>
              </a:rPr>
              <a:t>L</a:t>
            </a:r>
            <a:r>
              <a:rPr lang="en-US" baseline="-25000" dirty="0" smtClean="0">
                <a:latin typeface="Helvetica"/>
                <a:cs typeface="Helvetica"/>
              </a:rPr>
              <a:t>18</a:t>
            </a:r>
            <a:r>
              <a:rPr lang="en-US" dirty="0" smtClean="0">
                <a:latin typeface="Helvetica"/>
                <a:cs typeface="Helvetica"/>
              </a:rPr>
              <a:t> truncated  </a:t>
            </a:r>
          </a:p>
          <a:p>
            <a:pPr>
              <a:lnSpc>
                <a:spcPts val="2400"/>
              </a:lnSpc>
            </a:pPr>
            <a:r>
              <a:rPr lang="en-US" dirty="0" smtClean="0">
                <a:latin typeface="Helvetica"/>
                <a:cs typeface="Helvetica"/>
              </a:rPr>
              <a:t>    tetrahedron</a:t>
            </a:r>
            <a:endParaRPr lang="en-US" dirty="0">
              <a:latin typeface="Helvetica"/>
              <a:cs typeface="Helvetica"/>
            </a:endParaRPr>
          </a:p>
        </p:txBody>
      </p:sp>
      <p:sp>
        <p:nvSpPr>
          <p:cNvPr id="29" name="Rectangle 28"/>
          <p:cNvSpPr/>
          <p:nvPr/>
        </p:nvSpPr>
        <p:spPr>
          <a:xfrm>
            <a:off x="6244895" y="6105006"/>
            <a:ext cx="2382045" cy="702756"/>
          </a:xfrm>
          <a:prstGeom prst="rect">
            <a:avLst/>
          </a:prstGeom>
        </p:spPr>
        <p:txBody>
          <a:bodyPr wrap="square">
            <a:spAutoFit/>
          </a:bodyPr>
          <a:lstStyle/>
          <a:p>
            <a:pPr>
              <a:lnSpc>
                <a:spcPts val="2400"/>
              </a:lnSpc>
            </a:pPr>
            <a:r>
              <a:rPr lang="en-US" dirty="0" smtClean="0">
                <a:latin typeface="Helvetica"/>
                <a:cs typeface="Helvetica"/>
              </a:rPr>
              <a:t>M</a:t>
            </a:r>
            <a:r>
              <a:rPr lang="en-US" baseline="-25000" dirty="0" smtClean="0">
                <a:latin typeface="Helvetica"/>
                <a:cs typeface="Helvetica"/>
              </a:rPr>
              <a:t>16</a:t>
            </a:r>
            <a:r>
              <a:rPr lang="en-US" dirty="0" smtClean="0">
                <a:latin typeface="Helvetica"/>
                <a:cs typeface="Helvetica"/>
              </a:rPr>
              <a:t>L</a:t>
            </a:r>
            <a:r>
              <a:rPr lang="en-US" baseline="-25000" dirty="0" smtClean="0">
                <a:latin typeface="Helvetica"/>
                <a:cs typeface="Helvetica"/>
              </a:rPr>
              <a:t>24</a:t>
            </a:r>
            <a:r>
              <a:rPr lang="en-US" dirty="0" smtClean="0">
                <a:latin typeface="Helvetica"/>
                <a:cs typeface="Helvetica"/>
              </a:rPr>
              <a:t> tetra-capped truncated tetrahedron</a:t>
            </a:r>
            <a:endParaRPr lang="en-US" dirty="0">
              <a:latin typeface="Helvetica"/>
              <a:cs typeface="Helvetica"/>
            </a:endParaRPr>
          </a:p>
        </p:txBody>
      </p:sp>
      <p:sp>
        <p:nvSpPr>
          <p:cNvPr id="14" name="TextBox 13"/>
          <p:cNvSpPr txBox="1"/>
          <p:nvPr/>
        </p:nvSpPr>
        <p:spPr>
          <a:xfrm>
            <a:off x="1401513" y="106039"/>
            <a:ext cx="6254820" cy="461665"/>
          </a:xfrm>
          <a:prstGeom prst="rect">
            <a:avLst/>
          </a:prstGeom>
          <a:noFill/>
        </p:spPr>
        <p:txBody>
          <a:bodyPr wrap="square" rtlCol="0">
            <a:spAutoFit/>
          </a:bodyPr>
          <a:lstStyle/>
          <a:p>
            <a:r>
              <a:rPr lang="en-US" sz="2400" b="1" dirty="0" smtClean="0">
                <a:latin typeface="Arial"/>
                <a:cs typeface="Arial"/>
              </a:rPr>
              <a:t>… give cages like these with M</a:t>
            </a:r>
            <a:r>
              <a:rPr lang="en-US" sz="2400" b="1" baseline="30000" dirty="0" smtClean="0">
                <a:latin typeface="Arial"/>
                <a:cs typeface="Arial"/>
              </a:rPr>
              <a:t>2+</a:t>
            </a:r>
            <a:r>
              <a:rPr lang="en-US" sz="2400" b="1" dirty="0" smtClean="0">
                <a:latin typeface="Arial"/>
                <a:cs typeface="Arial"/>
              </a:rPr>
              <a:t> ions</a:t>
            </a:r>
            <a:endParaRPr lang="en-US" sz="2400" dirty="0">
              <a:latin typeface="Arial"/>
              <a:cs typeface="Arial"/>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25484" y="246888"/>
            <a:ext cx="8493031" cy="461665"/>
          </a:xfrm>
          <a:prstGeom prst="rect">
            <a:avLst/>
          </a:prstGeom>
          <a:noFill/>
        </p:spPr>
        <p:txBody>
          <a:bodyPr wrap="none" rtlCol="0">
            <a:spAutoFit/>
          </a:bodyPr>
          <a:lstStyle/>
          <a:p>
            <a:r>
              <a:rPr lang="en-US" sz="2400" b="1" dirty="0" smtClean="0">
                <a:latin typeface="Arial"/>
                <a:cs typeface="Arial"/>
              </a:rPr>
              <a:t>Exterior surface is hydrophobic too (and has larger area)</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0348" y="940998"/>
            <a:ext cx="3469276" cy="5493296"/>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58918" y="3384719"/>
            <a:ext cx="3909009" cy="3188051"/>
          </a:xfrm>
          <a:prstGeom prst="rect">
            <a:avLst/>
          </a:prstGeom>
        </p:spPr>
      </p:pic>
      <p:sp>
        <p:nvSpPr>
          <p:cNvPr id="7" name="TextBox 6"/>
          <p:cNvSpPr txBox="1"/>
          <p:nvPr/>
        </p:nvSpPr>
        <p:spPr>
          <a:xfrm>
            <a:off x="4571999" y="1357820"/>
            <a:ext cx="4398265" cy="1015663"/>
          </a:xfrm>
          <a:prstGeom prst="rect">
            <a:avLst/>
          </a:prstGeom>
          <a:noFill/>
        </p:spPr>
        <p:txBody>
          <a:bodyPr wrap="square" rtlCol="0">
            <a:spAutoFit/>
          </a:bodyPr>
          <a:lstStyle/>
          <a:p>
            <a:r>
              <a:rPr lang="en-US" sz="2000" dirty="0" smtClean="0">
                <a:latin typeface="Arial"/>
                <a:cs typeface="Arial"/>
              </a:rPr>
              <a:t>Crystallographic evidence for interactions </a:t>
            </a:r>
            <a:r>
              <a:rPr lang="en-US" sz="2000" dirty="0" smtClean="0">
                <a:latin typeface="Arial"/>
                <a:cs typeface="Arial"/>
              </a:rPr>
              <a:t>of other </a:t>
            </a:r>
            <a:r>
              <a:rPr lang="en-US" sz="2000" dirty="0" smtClean="0">
                <a:latin typeface="Arial"/>
                <a:cs typeface="Arial"/>
              </a:rPr>
              <a:t>‘guests’ with cage exterior surface</a:t>
            </a:r>
          </a:p>
        </p:txBody>
      </p:sp>
      <p:sp>
        <p:nvSpPr>
          <p:cNvPr id="8" name="TextBox 7"/>
          <p:cNvSpPr txBox="1"/>
          <p:nvPr/>
        </p:nvSpPr>
        <p:spPr>
          <a:xfrm>
            <a:off x="301752" y="988579"/>
            <a:ext cx="1071127" cy="400110"/>
          </a:xfrm>
          <a:prstGeom prst="rect">
            <a:avLst/>
          </a:prstGeom>
          <a:noFill/>
        </p:spPr>
        <p:txBody>
          <a:bodyPr wrap="none" rtlCol="0">
            <a:spAutoFit/>
          </a:bodyPr>
          <a:lstStyle/>
          <a:p>
            <a:r>
              <a:rPr lang="en-US" sz="2000" dirty="0" smtClean="0">
                <a:latin typeface="Arial"/>
                <a:cs typeface="Arial"/>
              </a:rPr>
              <a:t>[BPh</a:t>
            </a:r>
            <a:r>
              <a:rPr lang="en-US" sz="2000" baseline="-25000" dirty="0" smtClean="0">
                <a:latin typeface="Arial"/>
                <a:cs typeface="Arial"/>
              </a:rPr>
              <a:t>4</a:t>
            </a:r>
            <a:r>
              <a:rPr lang="en-US" sz="2000" dirty="0" smtClean="0">
                <a:latin typeface="Arial"/>
                <a:cs typeface="Arial"/>
              </a:rPr>
              <a:t>]</a:t>
            </a:r>
            <a:r>
              <a:rPr lang="en-US" sz="2000" baseline="30000" dirty="0" smtClean="0">
                <a:latin typeface="Arial"/>
                <a:cs typeface="Arial"/>
              </a:rPr>
              <a:t>–</a:t>
            </a:r>
            <a:r>
              <a:rPr lang="en-US" sz="2000" dirty="0" smtClean="0">
                <a:latin typeface="Arial"/>
                <a:cs typeface="Arial"/>
              </a:rPr>
              <a:t> </a:t>
            </a:r>
          </a:p>
        </p:txBody>
      </p:sp>
      <p:sp>
        <p:nvSpPr>
          <p:cNvPr id="9" name="TextBox 8"/>
          <p:cNvSpPr txBox="1"/>
          <p:nvPr/>
        </p:nvSpPr>
        <p:spPr>
          <a:xfrm>
            <a:off x="5038344" y="2898648"/>
            <a:ext cx="1497526" cy="400110"/>
          </a:xfrm>
          <a:prstGeom prst="rect">
            <a:avLst/>
          </a:prstGeom>
          <a:noFill/>
        </p:spPr>
        <p:txBody>
          <a:bodyPr wrap="none" rtlCol="0">
            <a:spAutoFit/>
          </a:bodyPr>
          <a:lstStyle/>
          <a:p>
            <a:r>
              <a:rPr lang="en-US" sz="2000" dirty="0" err="1" smtClean="0">
                <a:latin typeface="Arial"/>
                <a:cs typeface="Arial"/>
              </a:rPr>
              <a:t>py</a:t>
            </a:r>
            <a:r>
              <a:rPr lang="en-US" sz="2000" dirty="0" smtClean="0">
                <a:latin typeface="Arial"/>
                <a:cs typeface="Arial"/>
              </a:rPr>
              <a:t>–S–S–</a:t>
            </a:r>
            <a:r>
              <a:rPr lang="en-US" sz="2000" dirty="0" err="1" smtClean="0">
                <a:latin typeface="Arial"/>
                <a:cs typeface="Arial"/>
              </a:rPr>
              <a:t>py</a:t>
            </a:r>
            <a:endParaRPr lang="en-US" sz="2000" dirty="0" smtClean="0">
              <a:latin typeface="Arial"/>
              <a:cs typeface="Arial"/>
            </a:endParaRPr>
          </a:p>
        </p:txBody>
      </p:sp>
    </p:spTree>
    <p:extLst>
      <p:ext uri="{BB962C8B-B14F-4D97-AF65-F5344CB8AC3E}">
        <p14:creationId xmlns:p14="http://schemas.microsoft.com/office/powerpoint/2010/main" val="73550711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77239" y="3053170"/>
            <a:ext cx="7324344" cy="28346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p:cNvSpPr txBox="1"/>
          <p:nvPr/>
        </p:nvSpPr>
        <p:spPr>
          <a:xfrm>
            <a:off x="1662849" y="3498854"/>
            <a:ext cx="5553123" cy="400110"/>
          </a:xfrm>
          <a:prstGeom prst="rect">
            <a:avLst/>
          </a:prstGeom>
          <a:noFill/>
        </p:spPr>
        <p:txBody>
          <a:bodyPr wrap="none" rtlCol="0">
            <a:spAutoFit/>
          </a:bodyPr>
          <a:lstStyle/>
          <a:p>
            <a:r>
              <a:rPr lang="en-US" sz="2000" dirty="0" smtClean="0">
                <a:latin typeface="Arial"/>
                <a:cs typeface="Arial"/>
              </a:rPr>
              <a:t>Surface that is both </a:t>
            </a:r>
            <a:r>
              <a:rPr lang="en-US" sz="2000" b="1" dirty="0" smtClean="0">
                <a:latin typeface="Arial"/>
                <a:cs typeface="Arial"/>
              </a:rPr>
              <a:t>hydrophobic</a:t>
            </a:r>
            <a:r>
              <a:rPr lang="en-US" sz="2000" dirty="0" smtClean="0">
                <a:latin typeface="Arial"/>
                <a:cs typeface="Arial"/>
              </a:rPr>
              <a:t> </a:t>
            </a:r>
            <a:r>
              <a:rPr lang="en-US" sz="2000" smtClean="0">
                <a:latin typeface="Arial"/>
                <a:cs typeface="Arial"/>
              </a:rPr>
              <a:t>and </a:t>
            </a:r>
            <a:r>
              <a:rPr lang="en-US" sz="2000" b="1" smtClean="0">
                <a:latin typeface="Arial"/>
                <a:cs typeface="Arial"/>
              </a:rPr>
              <a:t>cationic</a:t>
            </a:r>
            <a:endParaRPr lang="en-US" sz="2000" dirty="0" smtClean="0">
              <a:latin typeface="Arial"/>
              <a:cs typeface="Arial"/>
            </a:endParaRPr>
          </a:p>
        </p:txBody>
      </p:sp>
      <p:graphicFrame>
        <p:nvGraphicFramePr>
          <p:cNvPr id="6" name="Object 5"/>
          <p:cNvGraphicFramePr>
            <a:graphicFrameLocks noChangeAspect="1"/>
          </p:cNvGraphicFramePr>
          <p:nvPr>
            <p:extLst>
              <p:ext uri="{D42A27DB-BD31-4B8C-83A1-F6EECF244321}">
                <p14:modId xmlns:p14="http://schemas.microsoft.com/office/powerpoint/2010/main" val="118786856"/>
              </p:ext>
            </p:extLst>
          </p:nvPr>
        </p:nvGraphicFramePr>
        <p:xfrm>
          <a:off x="2630026" y="1781681"/>
          <a:ext cx="1809385" cy="1147635"/>
        </p:xfrm>
        <a:graphic>
          <a:graphicData uri="http://schemas.openxmlformats.org/presentationml/2006/ole">
            <mc:AlternateContent xmlns:mc="http://schemas.openxmlformats.org/markup-compatibility/2006">
              <mc:Choice xmlns:v="urn:schemas-microsoft-com:vml" Requires="v">
                <p:oleObj spid="_x0000_s77834" name="CS ChemDraw Drawing" r:id="rId3" imgW="2133600" imgH="1358900" progId="">
                  <p:embed/>
                </p:oleObj>
              </mc:Choice>
              <mc:Fallback>
                <p:oleObj name="CS ChemDraw Drawing" r:id="rId3" imgW="2133600" imgH="1358900"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30026" y="1781681"/>
                        <a:ext cx="1809385" cy="1147635"/>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sp>
        <p:nvSpPr>
          <p:cNvPr id="9" name="TextBox 8"/>
          <p:cNvSpPr txBox="1"/>
          <p:nvPr/>
        </p:nvSpPr>
        <p:spPr>
          <a:xfrm>
            <a:off x="777240" y="1212143"/>
            <a:ext cx="2830933" cy="1015663"/>
          </a:xfrm>
          <a:prstGeom prst="rect">
            <a:avLst/>
          </a:prstGeom>
          <a:noFill/>
        </p:spPr>
        <p:txBody>
          <a:bodyPr wrap="square" rtlCol="0">
            <a:spAutoFit/>
          </a:bodyPr>
          <a:lstStyle/>
          <a:p>
            <a:r>
              <a:rPr lang="en-US" sz="2000" dirty="0" smtClean="0">
                <a:latin typeface="Arial"/>
                <a:cs typeface="Arial"/>
              </a:rPr>
              <a:t>Contact of hydrophobic surfaces on cage exterior</a:t>
            </a:r>
          </a:p>
        </p:txBody>
      </p:sp>
      <p:sp>
        <p:nvSpPr>
          <p:cNvPr id="10" name="TextBox 9"/>
          <p:cNvSpPr txBox="1"/>
          <p:nvPr/>
        </p:nvSpPr>
        <p:spPr>
          <a:xfrm>
            <a:off x="4927027" y="2529206"/>
            <a:ext cx="663964" cy="400110"/>
          </a:xfrm>
          <a:prstGeom prst="rect">
            <a:avLst/>
          </a:prstGeom>
          <a:noFill/>
        </p:spPr>
        <p:txBody>
          <a:bodyPr wrap="none" rtlCol="0">
            <a:spAutoFit/>
          </a:bodyPr>
          <a:lstStyle/>
          <a:p>
            <a:r>
              <a:rPr lang="en-US" sz="2000" dirty="0" smtClean="0">
                <a:latin typeface="Arial"/>
                <a:cs typeface="Arial"/>
              </a:rPr>
              <a:t>HO</a:t>
            </a:r>
            <a:r>
              <a:rPr lang="en-US" sz="2000" baseline="30000" dirty="0" smtClean="0">
                <a:latin typeface="Arial"/>
                <a:cs typeface="Arial"/>
              </a:rPr>
              <a:t>–</a:t>
            </a:r>
          </a:p>
        </p:txBody>
      </p:sp>
      <p:sp>
        <p:nvSpPr>
          <p:cNvPr id="11" name="TextBox 10"/>
          <p:cNvSpPr txBox="1"/>
          <p:nvPr/>
        </p:nvSpPr>
        <p:spPr>
          <a:xfrm>
            <a:off x="5936162" y="2529206"/>
            <a:ext cx="663964" cy="400110"/>
          </a:xfrm>
          <a:prstGeom prst="rect">
            <a:avLst/>
          </a:prstGeom>
          <a:noFill/>
        </p:spPr>
        <p:txBody>
          <a:bodyPr wrap="none" rtlCol="0">
            <a:spAutoFit/>
          </a:bodyPr>
          <a:lstStyle/>
          <a:p>
            <a:r>
              <a:rPr lang="en-US" sz="2000" dirty="0" smtClean="0">
                <a:latin typeface="Arial"/>
                <a:cs typeface="Arial"/>
              </a:rPr>
              <a:t>HO</a:t>
            </a:r>
            <a:r>
              <a:rPr lang="en-US" sz="2000" baseline="30000" dirty="0" smtClean="0">
                <a:latin typeface="Arial"/>
                <a:cs typeface="Arial"/>
              </a:rPr>
              <a:t>–</a:t>
            </a:r>
          </a:p>
        </p:txBody>
      </p:sp>
      <p:sp>
        <p:nvSpPr>
          <p:cNvPr id="12" name="TextBox 11"/>
          <p:cNvSpPr txBox="1"/>
          <p:nvPr/>
        </p:nvSpPr>
        <p:spPr>
          <a:xfrm>
            <a:off x="1596838" y="2562879"/>
            <a:ext cx="663964" cy="400110"/>
          </a:xfrm>
          <a:prstGeom prst="rect">
            <a:avLst/>
          </a:prstGeom>
          <a:noFill/>
        </p:spPr>
        <p:txBody>
          <a:bodyPr wrap="none" rtlCol="0">
            <a:spAutoFit/>
          </a:bodyPr>
          <a:lstStyle/>
          <a:p>
            <a:r>
              <a:rPr lang="en-US" sz="2000" dirty="0" smtClean="0">
                <a:latin typeface="Arial"/>
                <a:cs typeface="Arial"/>
              </a:rPr>
              <a:t>HO</a:t>
            </a:r>
            <a:r>
              <a:rPr lang="en-US" sz="2000" baseline="30000" dirty="0" smtClean="0">
                <a:latin typeface="Arial"/>
                <a:cs typeface="Arial"/>
              </a:rPr>
              <a:t>–</a:t>
            </a:r>
          </a:p>
        </p:txBody>
      </p:sp>
      <p:sp>
        <p:nvSpPr>
          <p:cNvPr id="13" name="TextBox 12"/>
          <p:cNvSpPr txBox="1"/>
          <p:nvPr/>
        </p:nvSpPr>
        <p:spPr>
          <a:xfrm>
            <a:off x="5183218" y="1679588"/>
            <a:ext cx="2833816" cy="707886"/>
          </a:xfrm>
          <a:prstGeom prst="rect">
            <a:avLst/>
          </a:prstGeom>
          <a:noFill/>
        </p:spPr>
        <p:txBody>
          <a:bodyPr wrap="square" rtlCol="0">
            <a:spAutoFit/>
          </a:bodyPr>
          <a:lstStyle/>
          <a:p>
            <a:r>
              <a:rPr lang="en-US" sz="2000" smtClean="0">
                <a:latin typeface="Arial"/>
                <a:cs typeface="Arial"/>
              </a:rPr>
              <a:t>accumulation of anions driven by ion-pairing</a:t>
            </a:r>
            <a:endParaRPr lang="en-US" sz="2000" dirty="0" smtClean="0">
              <a:latin typeface="Arial"/>
              <a:cs typeface="Arial"/>
            </a:endParaRPr>
          </a:p>
        </p:txBody>
      </p:sp>
      <p:sp>
        <p:nvSpPr>
          <p:cNvPr id="14" name="TextBox 13"/>
          <p:cNvSpPr txBox="1"/>
          <p:nvPr/>
        </p:nvSpPr>
        <p:spPr>
          <a:xfrm>
            <a:off x="924742" y="129883"/>
            <a:ext cx="7294516" cy="830997"/>
          </a:xfrm>
          <a:prstGeom prst="rect">
            <a:avLst/>
          </a:prstGeom>
          <a:noFill/>
        </p:spPr>
        <p:txBody>
          <a:bodyPr wrap="square" rtlCol="0">
            <a:spAutoFit/>
          </a:bodyPr>
          <a:lstStyle/>
          <a:p>
            <a:pPr algn="ctr"/>
            <a:r>
              <a:rPr lang="en-US" sz="2400" b="1" dirty="0" smtClean="0">
                <a:latin typeface="Arial"/>
                <a:cs typeface="Arial"/>
              </a:rPr>
              <a:t>Same proximity of reactants – but not dependent on good match for cavity</a:t>
            </a:r>
          </a:p>
        </p:txBody>
      </p:sp>
      <p:sp>
        <p:nvSpPr>
          <p:cNvPr id="15" name="TextBox 14"/>
          <p:cNvSpPr txBox="1"/>
          <p:nvPr/>
        </p:nvSpPr>
        <p:spPr>
          <a:xfrm>
            <a:off x="353442" y="4161998"/>
            <a:ext cx="8171935" cy="2031325"/>
          </a:xfrm>
          <a:prstGeom prst="rect">
            <a:avLst/>
          </a:prstGeom>
          <a:noFill/>
        </p:spPr>
        <p:txBody>
          <a:bodyPr wrap="square" rtlCol="0">
            <a:spAutoFit/>
          </a:bodyPr>
          <a:lstStyle/>
          <a:p>
            <a:r>
              <a:rPr lang="en-US" i="1" dirty="0" smtClean="0"/>
              <a:t>“In </a:t>
            </a:r>
            <a:r>
              <a:rPr lang="en-US" i="1" dirty="0"/>
              <a:t>this work, the authors illustrate a (sort of) novel property of self-assembled cage-based catalysis, in that </a:t>
            </a:r>
            <a:r>
              <a:rPr lang="en-US" i="1" dirty="0" err="1"/>
              <a:t>solvolysis</a:t>
            </a:r>
            <a:r>
              <a:rPr lang="en-US" i="1" dirty="0"/>
              <a:t> can be catalyzed at the exterior surface of highly </a:t>
            </a:r>
            <a:r>
              <a:rPr lang="en-US" i="1" dirty="0" smtClean="0"/>
              <a:t>cationic </a:t>
            </a:r>
            <a:r>
              <a:rPr lang="en-US" i="1" dirty="0"/>
              <a:t>cages, rather than in the cavity. The conclusion is pretty obvious, really, and the kind of thing we will look back at in 10 years and say "well, of course that happens". Surface scientists and physical organic chemists would also probably say that this is obvious. However, I agree with the authors - this type of mechanism is definitely not considered when catalysis applications of cage hosts are studied</a:t>
            </a:r>
            <a:r>
              <a:rPr lang="en-US" i="1" dirty="0" smtClean="0"/>
              <a:t>.”</a:t>
            </a:r>
            <a:endParaRPr lang="en-US" i="1" dirty="0" smtClean="0">
              <a:latin typeface="Arial"/>
              <a:cs typeface="Arial"/>
            </a:endParaRPr>
          </a:p>
        </p:txBody>
      </p:sp>
      <p:sp>
        <p:nvSpPr>
          <p:cNvPr id="16" name="Text Box 12"/>
          <p:cNvSpPr txBox="1">
            <a:spLocks noChangeArrowheads="1"/>
          </p:cNvSpPr>
          <p:nvPr/>
        </p:nvSpPr>
        <p:spPr bwMode="auto">
          <a:xfrm>
            <a:off x="6680744" y="6411990"/>
            <a:ext cx="2130592" cy="307777"/>
          </a:xfrm>
          <a:prstGeom prst="rect">
            <a:avLst/>
          </a:prstGeom>
          <a:noFill/>
          <a:ln w="9525">
            <a:noFill/>
            <a:miter lim="800000"/>
            <a:headEnd/>
            <a:tailEnd/>
          </a:ln>
          <a:effectLst/>
        </p:spPr>
        <p:txBody>
          <a:bodyPr wrap="square">
            <a:prstTxWarp prst="textNoShape">
              <a:avLst/>
            </a:prstTxWarp>
            <a:spAutoFit/>
          </a:bodyPr>
          <a:lstStyle/>
          <a:p>
            <a:pPr algn="r"/>
            <a:r>
              <a:rPr lang="en-US" sz="1400" i="1" dirty="0" smtClean="0">
                <a:latin typeface="Helvetica"/>
                <a:cs typeface="Helvetica"/>
              </a:rPr>
              <a:t>Chem. Eur. J., in press</a:t>
            </a:r>
            <a:endParaRPr lang="en-US" sz="1400" i="1" dirty="0">
              <a:latin typeface="Helvetica"/>
              <a:cs typeface="Helvetica"/>
            </a:endParaRPr>
          </a:p>
        </p:txBody>
      </p:sp>
    </p:spTree>
    <p:extLst>
      <p:ext uri="{BB962C8B-B14F-4D97-AF65-F5344CB8AC3E}">
        <p14:creationId xmlns:p14="http://schemas.microsoft.com/office/powerpoint/2010/main" val="35386310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210962" y="181233"/>
            <a:ext cx="6601487" cy="461665"/>
          </a:xfrm>
          <a:prstGeom prst="rect">
            <a:avLst/>
          </a:prstGeom>
          <a:noFill/>
        </p:spPr>
        <p:txBody>
          <a:bodyPr wrap="none" rtlCol="0">
            <a:spAutoFit/>
          </a:bodyPr>
          <a:lstStyle/>
          <a:p>
            <a:r>
              <a:rPr lang="en-US" sz="2400" b="1" dirty="0" smtClean="0">
                <a:latin typeface="Arial"/>
                <a:cs typeface="Arial"/>
              </a:rPr>
              <a:t>Another external-surface </a:t>
            </a:r>
            <a:r>
              <a:rPr lang="en-US" sz="2400" b="1" dirty="0" err="1" smtClean="0">
                <a:latin typeface="Arial"/>
                <a:cs typeface="Arial"/>
              </a:rPr>
              <a:t>catalysed</a:t>
            </a:r>
            <a:r>
              <a:rPr lang="en-US" sz="2400" b="1" dirty="0" smtClean="0">
                <a:latin typeface="Arial"/>
                <a:cs typeface="Arial"/>
              </a:rPr>
              <a:t> reaction</a:t>
            </a:r>
            <a:endParaRPr lang="en-US" sz="2400" b="1" dirty="0" smtClean="0">
              <a:latin typeface="Arial"/>
              <a:cs typeface="Arial"/>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57592" y="841983"/>
            <a:ext cx="4090176" cy="1192968"/>
          </a:xfrm>
          <a:prstGeom prst="rect">
            <a:avLst/>
          </a:prstGeom>
        </p:spPr>
      </p:pic>
      <p:sp>
        <p:nvSpPr>
          <p:cNvPr id="7" name="TextBox 6"/>
          <p:cNvSpPr txBox="1"/>
          <p:nvPr/>
        </p:nvSpPr>
        <p:spPr>
          <a:xfrm>
            <a:off x="-40100" y="872283"/>
            <a:ext cx="2436220" cy="1015663"/>
          </a:xfrm>
          <a:prstGeom prst="rect">
            <a:avLst/>
          </a:prstGeom>
          <a:noFill/>
        </p:spPr>
        <p:txBody>
          <a:bodyPr wrap="square" rtlCol="0">
            <a:spAutoFit/>
          </a:bodyPr>
          <a:lstStyle/>
          <a:p>
            <a:pPr algn="ctr"/>
            <a:r>
              <a:rPr lang="en-US" sz="2000" dirty="0" smtClean="0">
                <a:latin typeface="Arial"/>
                <a:cs typeface="Arial"/>
              </a:rPr>
              <a:t>Indane-1,3-dione</a:t>
            </a:r>
          </a:p>
          <a:p>
            <a:pPr algn="ctr"/>
            <a:r>
              <a:rPr lang="en-US" sz="2000" dirty="0" err="1" smtClean="0">
                <a:latin typeface="Arial"/>
                <a:cs typeface="Arial"/>
              </a:rPr>
              <a:t>Colourless</a:t>
            </a:r>
            <a:endParaRPr lang="en-US" sz="2000" dirty="0">
              <a:latin typeface="Arial"/>
              <a:cs typeface="Arial"/>
            </a:endParaRPr>
          </a:p>
          <a:p>
            <a:pPr algn="ctr"/>
            <a:r>
              <a:rPr lang="en-US" sz="2000" dirty="0" err="1" smtClean="0">
                <a:latin typeface="Arial"/>
                <a:cs typeface="Arial"/>
              </a:rPr>
              <a:t>pK</a:t>
            </a:r>
            <a:r>
              <a:rPr lang="en-US" sz="2000" baseline="-25000" dirty="0" err="1" smtClean="0">
                <a:latin typeface="Arial"/>
                <a:cs typeface="Arial"/>
              </a:rPr>
              <a:t>a</a:t>
            </a:r>
            <a:r>
              <a:rPr lang="en-US" sz="2000" dirty="0" smtClean="0">
                <a:latin typeface="Arial"/>
                <a:cs typeface="Arial"/>
              </a:rPr>
              <a:t> ≈ 7</a:t>
            </a:r>
            <a:endParaRPr lang="en-US" sz="2000" dirty="0" smtClean="0">
              <a:latin typeface="Arial"/>
              <a:cs typeface="Arial"/>
            </a:endParaRPr>
          </a:p>
        </p:txBody>
      </p:sp>
      <p:sp>
        <p:nvSpPr>
          <p:cNvPr id="8" name="TextBox 7"/>
          <p:cNvSpPr txBox="1"/>
          <p:nvPr/>
        </p:nvSpPr>
        <p:spPr>
          <a:xfrm>
            <a:off x="6400413" y="1039796"/>
            <a:ext cx="2974247" cy="707886"/>
          </a:xfrm>
          <a:prstGeom prst="rect">
            <a:avLst/>
          </a:prstGeom>
          <a:noFill/>
        </p:spPr>
        <p:txBody>
          <a:bodyPr wrap="square" rtlCol="0">
            <a:spAutoFit/>
          </a:bodyPr>
          <a:lstStyle/>
          <a:p>
            <a:r>
              <a:rPr lang="en-US" sz="2000" dirty="0" smtClean="0">
                <a:latin typeface="Arial"/>
                <a:cs typeface="Arial"/>
              </a:rPr>
              <a:t>‘</a:t>
            </a:r>
            <a:r>
              <a:rPr lang="en-US" sz="2000" dirty="0" err="1" smtClean="0">
                <a:latin typeface="Arial"/>
                <a:cs typeface="Arial"/>
              </a:rPr>
              <a:t>Bindone</a:t>
            </a:r>
            <a:r>
              <a:rPr lang="en-US" sz="2000" dirty="0" smtClean="0">
                <a:latin typeface="Arial"/>
                <a:cs typeface="Arial"/>
              </a:rPr>
              <a:t>’ (purple) </a:t>
            </a:r>
            <a:r>
              <a:rPr lang="en-US" sz="2000" i="1" dirty="0" smtClean="0">
                <a:latin typeface="Arial"/>
                <a:cs typeface="Arial"/>
              </a:rPr>
              <a:t>via</a:t>
            </a:r>
            <a:r>
              <a:rPr lang="en-US" sz="2000" dirty="0" smtClean="0">
                <a:latin typeface="Arial"/>
                <a:cs typeface="Arial"/>
              </a:rPr>
              <a:t> aldol condensation</a:t>
            </a:r>
            <a:endParaRPr lang="en-US" sz="2000" dirty="0" smtClean="0">
              <a:latin typeface="Arial"/>
              <a:cs typeface="Arial"/>
            </a:endParaRP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0610" y="2504301"/>
            <a:ext cx="3566027" cy="3472249"/>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54723" y="2596292"/>
            <a:ext cx="3586090" cy="2824980"/>
          </a:xfrm>
          <a:prstGeom prst="rect">
            <a:avLst/>
          </a:prstGeom>
        </p:spPr>
      </p:pic>
      <p:sp>
        <p:nvSpPr>
          <p:cNvPr id="11" name="TextBox 10"/>
          <p:cNvSpPr txBox="1"/>
          <p:nvPr/>
        </p:nvSpPr>
        <p:spPr>
          <a:xfrm>
            <a:off x="588318" y="6045790"/>
            <a:ext cx="2791149" cy="400110"/>
          </a:xfrm>
          <a:prstGeom prst="rect">
            <a:avLst/>
          </a:prstGeom>
          <a:noFill/>
        </p:spPr>
        <p:txBody>
          <a:bodyPr wrap="none" rtlCol="0">
            <a:spAutoFit/>
          </a:bodyPr>
          <a:lstStyle/>
          <a:p>
            <a:r>
              <a:rPr lang="en-US" sz="2000" dirty="0" smtClean="0">
                <a:latin typeface="Arial"/>
                <a:cs typeface="Arial"/>
              </a:rPr>
              <a:t>Guests inside cavity</a:t>
            </a:r>
            <a:r>
              <a:rPr lang="mr-IN" sz="2000" dirty="0" smtClean="0">
                <a:latin typeface="Arial"/>
                <a:cs typeface="Arial"/>
              </a:rPr>
              <a:t>…</a:t>
            </a:r>
            <a:endParaRPr lang="en-US" sz="2000" dirty="0" smtClean="0">
              <a:latin typeface="Arial"/>
              <a:cs typeface="Arial"/>
            </a:endParaRPr>
          </a:p>
        </p:txBody>
      </p:sp>
      <p:sp>
        <p:nvSpPr>
          <p:cNvPr id="12" name="TextBox 11"/>
          <p:cNvSpPr txBox="1"/>
          <p:nvPr/>
        </p:nvSpPr>
        <p:spPr>
          <a:xfrm>
            <a:off x="4554723" y="5669343"/>
            <a:ext cx="4391569" cy="707886"/>
          </a:xfrm>
          <a:prstGeom prst="rect">
            <a:avLst/>
          </a:prstGeom>
          <a:noFill/>
        </p:spPr>
        <p:txBody>
          <a:bodyPr wrap="square" rtlCol="0">
            <a:spAutoFit/>
          </a:bodyPr>
          <a:lstStyle/>
          <a:p>
            <a:r>
              <a:rPr lang="mr-IN" sz="2000" dirty="0" smtClean="0">
                <a:latin typeface="Arial"/>
                <a:cs typeface="Arial"/>
              </a:rPr>
              <a:t>…</a:t>
            </a:r>
            <a:r>
              <a:rPr lang="en-GB" sz="2000" dirty="0" smtClean="0">
                <a:latin typeface="Arial"/>
                <a:cs typeface="Arial"/>
              </a:rPr>
              <a:t> and interacting with anion site on exterior surface (</a:t>
            </a:r>
            <a:r>
              <a:rPr lang="en-GB" sz="2000" dirty="0" err="1" smtClean="0">
                <a:latin typeface="Arial"/>
                <a:cs typeface="Arial"/>
              </a:rPr>
              <a:t>enolate</a:t>
            </a:r>
            <a:r>
              <a:rPr lang="en-GB" sz="2000" dirty="0" smtClean="0">
                <a:latin typeface="Arial"/>
                <a:cs typeface="Arial"/>
              </a:rPr>
              <a:t> anion??)</a:t>
            </a:r>
            <a:endParaRPr lang="en-US" sz="2000" dirty="0" smtClean="0">
              <a:latin typeface="Arial"/>
              <a:cs typeface="Arial"/>
            </a:endParaRPr>
          </a:p>
        </p:txBody>
      </p:sp>
    </p:spTree>
    <p:extLst>
      <p:ext uri="{BB962C8B-B14F-4D97-AF65-F5344CB8AC3E}">
        <p14:creationId xmlns:p14="http://schemas.microsoft.com/office/powerpoint/2010/main" val="53626076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9471" y="1306152"/>
            <a:ext cx="5144186" cy="4473387"/>
          </a:xfrm>
          <a:prstGeom prst="rect">
            <a:avLst/>
          </a:prstGeom>
        </p:spPr>
      </p:pic>
      <p:sp>
        <p:nvSpPr>
          <p:cNvPr id="6" name="TextBox 5"/>
          <p:cNvSpPr txBox="1"/>
          <p:nvPr/>
        </p:nvSpPr>
        <p:spPr>
          <a:xfrm>
            <a:off x="345990" y="313038"/>
            <a:ext cx="8012322" cy="400110"/>
          </a:xfrm>
          <a:prstGeom prst="rect">
            <a:avLst/>
          </a:prstGeom>
          <a:noFill/>
        </p:spPr>
        <p:txBody>
          <a:bodyPr wrap="none" rtlCol="0">
            <a:spAutoFit/>
          </a:bodyPr>
          <a:lstStyle/>
          <a:p>
            <a:r>
              <a:rPr lang="en-US" sz="2000" dirty="0" smtClean="0">
                <a:latin typeface="Arial"/>
                <a:cs typeface="Arial"/>
              </a:rPr>
              <a:t>Weak acid (pH ≈ 4) – no detectable aldol reaction </a:t>
            </a:r>
            <a:r>
              <a:rPr lang="en-US" sz="2000" smtClean="0">
                <a:latin typeface="Arial"/>
                <a:cs typeface="Arial"/>
              </a:rPr>
              <a:t>in absence of cage</a:t>
            </a:r>
            <a:endParaRPr lang="en-US" sz="2000" dirty="0" smtClean="0">
              <a:latin typeface="Arial"/>
              <a:cs typeface="Arial"/>
            </a:endParaRPr>
          </a:p>
        </p:txBody>
      </p:sp>
      <p:sp>
        <p:nvSpPr>
          <p:cNvPr id="7" name="TextBox 6"/>
          <p:cNvSpPr txBox="1"/>
          <p:nvPr/>
        </p:nvSpPr>
        <p:spPr>
          <a:xfrm>
            <a:off x="345990" y="713148"/>
            <a:ext cx="8614859" cy="400110"/>
          </a:xfrm>
          <a:prstGeom prst="rect">
            <a:avLst/>
          </a:prstGeom>
          <a:noFill/>
        </p:spPr>
        <p:txBody>
          <a:bodyPr wrap="none" rtlCol="0">
            <a:spAutoFit/>
          </a:bodyPr>
          <a:lstStyle/>
          <a:p>
            <a:r>
              <a:rPr lang="en-US" sz="2000" dirty="0" err="1" smtClean="0">
                <a:latin typeface="Arial"/>
                <a:cs typeface="Arial"/>
              </a:rPr>
              <a:t>Catalysed</a:t>
            </a:r>
            <a:r>
              <a:rPr lang="en-US" sz="2000" dirty="0" smtClean="0">
                <a:latin typeface="Arial"/>
                <a:cs typeface="Arial"/>
              </a:rPr>
              <a:t> reaction very slow (few % conversion after 12h): but happening!</a:t>
            </a:r>
          </a:p>
        </p:txBody>
      </p:sp>
      <p:sp>
        <p:nvSpPr>
          <p:cNvPr id="8" name="TextBox 7"/>
          <p:cNvSpPr txBox="1"/>
          <p:nvPr/>
        </p:nvSpPr>
        <p:spPr>
          <a:xfrm>
            <a:off x="5613744" y="2014725"/>
            <a:ext cx="2854754" cy="1138197"/>
          </a:xfrm>
          <a:prstGeom prst="rect">
            <a:avLst/>
          </a:prstGeom>
          <a:noFill/>
        </p:spPr>
        <p:txBody>
          <a:bodyPr wrap="square" rtlCol="0">
            <a:spAutoFit/>
          </a:bodyPr>
          <a:lstStyle/>
          <a:p>
            <a:pPr>
              <a:lnSpc>
                <a:spcPts val="2800"/>
              </a:lnSpc>
            </a:pPr>
            <a:r>
              <a:rPr lang="en-US" sz="2000" dirty="0" smtClean="0">
                <a:latin typeface="Arial"/>
                <a:cs typeface="Arial"/>
              </a:rPr>
              <a:t>Competing cavity-blocker makes little difference to rate profile</a:t>
            </a:r>
            <a:endParaRPr lang="en-US" sz="2000" dirty="0" smtClean="0">
              <a:latin typeface="Arial"/>
              <a:cs typeface="Arial"/>
            </a:endParaRPr>
          </a:p>
        </p:txBody>
      </p:sp>
      <p:sp>
        <p:nvSpPr>
          <p:cNvPr id="9" name="TextBox 8"/>
          <p:cNvSpPr txBox="1"/>
          <p:nvPr/>
        </p:nvSpPr>
        <p:spPr>
          <a:xfrm>
            <a:off x="5613744" y="3616412"/>
            <a:ext cx="3150755" cy="1836400"/>
          </a:xfrm>
          <a:prstGeom prst="rect">
            <a:avLst/>
          </a:prstGeom>
          <a:noFill/>
        </p:spPr>
        <p:txBody>
          <a:bodyPr wrap="square" rtlCol="0">
            <a:spAutoFit/>
          </a:bodyPr>
          <a:lstStyle/>
          <a:p>
            <a:pPr>
              <a:lnSpc>
                <a:spcPts val="2800"/>
              </a:lnSpc>
            </a:pPr>
            <a:r>
              <a:rPr lang="en-US" sz="2000" dirty="0">
                <a:latin typeface="Arial"/>
                <a:cs typeface="Arial"/>
              </a:rPr>
              <a:t>Co-location of neutral </a:t>
            </a:r>
            <a:r>
              <a:rPr lang="en-US" sz="2000" dirty="0" err="1">
                <a:latin typeface="Arial"/>
                <a:cs typeface="Arial"/>
              </a:rPr>
              <a:t>indane-dione</a:t>
            </a:r>
            <a:r>
              <a:rPr lang="en-US" sz="2000" dirty="0">
                <a:latin typeface="Arial"/>
                <a:cs typeface="Arial"/>
              </a:rPr>
              <a:t> and </a:t>
            </a:r>
            <a:r>
              <a:rPr lang="en-US" sz="2000" dirty="0" err="1">
                <a:latin typeface="Arial"/>
                <a:cs typeface="Arial"/>
              </a:rPr>
              <a:t>enolate</a:t>
            </a:r>
            <a:r>
              <a:rPr lang="en-US" sz="2000" dirty="0">
                <a:latin typeface="Arial"/>
                <a:cs typeface="Arial"/>
              </a:rPr>
              <a:t> </a:t>
            </a:r>
            <a:r>
              <a:rPr lang="en-US" sz="2000" dirty="0" smtClean="0">
                <a:latin typeface="Arial"/>
                <a:cs typeface="Arial"/>
              </a:rPr>
              <a:t>anion around cage surface??</a:t>
            </a:r>
            <a:endParaRPr lang="en-US" sz="2000" dirty="0">
              <a:latin typeface="Arial"/>
              <a:cs typeface="Arial"/>
            </a:endParaRPr>
          </a:p>
          <a:p>
            <a:endParaRPr lang="en-US" sz="2000" dirty="0" smtClean="0">
              <a:latin typeface="Arial"/>
              <a:cs typeface="Arial"/>
            </a:endParaRPr>
          </a:p>
        </p:txBody>
      </p:sp>
      <p:sp>
        <p:nvSpPr>
          <p:cNvPr id="10" name="TextBox 9"/>
          <p:cNvSpPr txBox="1"/>
          <p:nvPr/>
        </p:nvSpPr>
        <p:spPr>
          <a:xfrm>
            <a:off x="474564" y="6042974"/>
            <a:ext cx="8194872" cy="400110"/>
          </a:xfrm>
          <a:prstGeom prst="rect">
            <a:avLst/>
          </a:prstGeom>
          <a:noFill/>
        </p:spPr>
        <p:txBody>
          <a:bodyPr wrap="none" rtlCol="0">
            <a:spAutoFit/>
          </a:bodyPr>
          <a:lstStyle/>
          <a:p>
            <a:r>
              <a:rPr lang="en-US" sz="2000" b="1" dirty="0" err="1" smtClean="0">
                <a:latin typeface="Arial"/>
                <a:cs typeface="Arial"/>
              </a:rPr>
              <a:t>Stabilisation</a:t>
            </a:r>
            <a:r>
              <a:rPr lang="en-US" sz="2000" b="1" dirty="0" smtClean="0">
                <a:latin typeface="Arial"/>
                <a:cs typeface="Arial"/>
              </a:rPr>
              <a:t> of </a:t>
            </a:r>
            <a:r>
              <a:rPr lang="en-US" sz="2000" b="1" dirty="0" err="1" smtClean="0">
                <a:latin typeface="Arial"/>
                <a:cs typeface="Arial"/>
              </a:rPr>
              <a:t>enolate</a:t>
            </a:r>
            <a:r>
              <a:rPr lang="en-US" sz="2000" b="1" dirty="0" smtClean="0">
                <a:latin typeface="Arial"/>
                <a:cs typeface="Arial"/>
              </a:rPr>
              <a:t> anions: valuable / general catalytic utility?</a:t>
            </a:r>
            <a:endParaRPr lang="en-US" sz="2000" b="1" dirty="0" smtClean="0">
              <a:latin typeface="Arial"/>
              <a:cs typeface="Arial"/>
            </a:endParaRPr>
          </a:p>
        </p:txBody>
      </p:sp>
    </p:spTree>
    <p:extLst>
      <p:ext uri="{BB962C8B-B14F-4D97-AF65-F5344CB8AC3E}">
        <p14:creationId xmlns:p14="http://schemas.microsoft.com/office/powerpoint/2010/main" val="84589389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0023" y="151135"/>
            <a:ext cx="8543955" cy="830997"/>
          </a:xfrm>
          <a:prstGeom prst="rect">
            <a:avLst/>
          </a:prstGeom>
          <a:noFill/>
        </p:spPr>
        <p:txBody>
          <a:bodyPr wrap="square" rtlCol="0">
            <a:spAutoFit/>
          </a:bodyPr>
          <a:lstStyle/>
          <a:p>
            <a:pPr algn="ctr" defTabSz="457200"/>
            <a:r>
              <a:rPr lang="en-US" sz="2400" b="1" dirty="0" smtClean="0">
                <a:latin typeface="Helvetica"/>
                <a:ea typeface="+mj-ea"/>
                <a:cs typeface="Helvetica"/>
              </a:rPr>
              <a:t>Cages can act as assembly of multiple fluorophores surrounding single guest</a:t>
            </a:r>
            <a:endParaRPr lang="en-US" sz="2400" b="1" dirty="0">
              <a:latin typeface="Helvetica"/>
              <a:ea typeface="+mj-ea"/>
              <a:cs typeface="Helvetica"/>
            </a:endParaRPr>
          </a:p>
        </p:txBody>
      </p:sp>
      <p:sp>
        <p:nvSpPr>
          <p:cNvPr id="10" name="TextBox 9"/>
          <p:cNvSpPr txBox="1"/>
          <p:nvPr/>
        </p:nvSpPr>
        <p:spPr>
          <a:xfrm>
            <a:off x="1084146" y="5170147"/>
            <a:ext cx="1476686" cy="400110"/>
          </a:xfrm>
          <a:prstGeom prst="rect">
            <a:avLst/>
          </a:prstGeom>
          <a:noFill/>
        </p:spPr>
        <p:txBody>
          <a:bodyPr wrap="none" rtlCol="0">
            <a:spAutoFit/>
          </a:bodyPr>
          <a:lstStyle/>
          <a:p>
            <a:r>
              <a:rPr lang="en-US" sz="2000" b="1" i="1" dirty="0" smtClean="0">
                <a:latin typeface="Arial"/>
                <a:cs typeface="Arial"/>
              </a:rPr>
              <a:t>K</a:t>
            </a:r>
            <a:r>
              <a:rPr lang="en-US" sz="2000" b="1" dirty="0" smtClean="0">
                <a:latin typeface="Arial"/>
                <a:cs typeface="Arial"/>
              </a:rPr>
              <a:t> </a:t>
            </a:r>
            <a:r>
              <a:rPr lang="en-US" sz="2000" b="1" smtClean="0">
                <a:latin typeface="Arial"/>
                <a:cs typeface="Arial"/>
              </a:rPr>
              <a:t>= 10</a:t>
            </a:r>
            <a:r>
              <a:rPr lang="en-US" sz="2000" b="1" baseline="30000" smtClean="0">
                <a:latin typeface="Arial"/>
                <a:cs typeface="Arial"/>
              </a:rPr>
              <a:t>6</a:t>
            </a:r>
            <a:r>
              <a:rPr lang="en-US" sz="2000" b="1" smtClean="0">
                <a:latin typeface="Arial"/>
                <a:cs typeface="Arial"/>
              </a:rPr>
              <a:t> </a:t>
            </a:r>
            <a:r>
              <a:rPr lang="en-US" sz="2000" b="1" dirty="0" smtClean="0">
                <a:latin typeface="Arial"/>
                <a:cs typeface="Arial"/>
              </a:rPr>
              <a:t>M</a:t>
            </a:r>
            <a:r>
              <a:rPr lang="en-US" sz="2000" b="1" baseline="30000" dirty="0" smtClean="0">
                <a:latin typeface="Arial"/>
                <a:cs typeface="Arial"/>
              </a:rPr>
              <a:t>-1</a:t>
            </a:r>
            <a:endParaRPr lang="en-US" sz="2000" b="1" i="1" baseline="30000" dirty="0" smtClean="0">
              <a:latin typeface="Arial"/>
              <a:cs typeface="Arial"/>
            </a:endParaRPr>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023" y="1355997"/>
            <a:ext cx="3802888" cy="3723187"/>
          </a:xfrm>
          <a:prstGeom prst="rect">
            <a:avLst/>
          </a:prstGeom>
        </p:spPr>
      </p:pic>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68263" y="1792505"/>
            <a:ext cx="4805848" cy="3377642"/>
          </a:xfrm>
          <a:prstGeom prst="rect">
            <a:avLst/>
          </a:prstGeom>
        </p:spPr>
      </p:pic>
      <p:sp>
        <p:nvSpPr>
          <p:cNvPr id="13" name="TextBox 12"/>
          <p:cNvSpPr txBox="1"/>
          <p:nvPr/>
        </p:nvSpPr>
        <p:spPr>
          <a:xfrm>
            <a:off x="170023" y="5980520"/>
            <a:ext cx="8916223" cy="400110"/>
          </a:xfrm>
          <a:prstGeom prst="rect">
            <a:avLst/>
          </a:prstGeom>
          <a:noFill/>
        </p:spPr>
        <p:txBody>
          <a:bodyPr wrap="none" rtlCol="0">
            <a:spAutoFit/>
          </a:bodyPr>
          <a:lstStyle/>
          <a:p>
            <a:r>
              <a:rPr lang="en-US" sz="2000" dirty="0" err="1" smtClean="0">
                <a:latin typeface="Arial"/>
                <a:cs typeface="Arial"/>
              </a:rPr>
              <a:t>Sensitised</a:t>
            </a:r>
            <a:r>
              <a:rPr lang="en-US" sz="2000" dirty="0" smtClean="0">
                <a:latin typeface="Arial"/>
                <a:cs typeface="Arial"/>
              </a:rPr>
              <a:t> pyrene-based emission by energy-transfer from naphthalene units</a:t>
            </a:r>
          </a:p>
        </p:txBody>
      </p:sp>
    </p:spTree>
    <p:extLst>
      <p:ext uri="{BB962C8B-B14F-4D97-AF65-F5344CB8AC3E}">
        <p14:creationId xmlns:p14="http://schemas.microsoft.com/office/powerpoint/2010/main" val="9510666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0310" y="4187952"/>
            <a:ext cx="3887462" cy="2514601"/>
          </a:xfrm>
          <a:prstGeom prst="rect">
            <a:avLst/>
          </a:prstGeom>
        </p:spPr>
      </p:pic>
      <p:sp>
        <p:nvSpPr>
          <p:cNvPr id="9" name="TextBox 8"/>
          <p:cNvSpPr txBox="1"/>
          <p:nvPr/>
        </p:nvSpPr>
        <p:spPr>
          <a:xfrm>
            <a:off x="2271573" y="4445703"/>
            <a:ext cx="1476686" cy="400110"/>
          </a:xfrm>
          <a:prstGeom prst="rect">
            <a:avLst/>
          </a:prstGeom>
          <a:noFill/>
        </p:spPr>
        <p:txBody>
          <a:bodyPr wrap="none" rtlCol="0">
            <a:spAutoFit/>
          </a:bodyPr>
          <a:lstStyle/>
          <a:p>
            <a:r>
              <a:rPr lang="en-US" sz="2000" b="1" i="1" dirty="0" smtClean="0">
                <a:latin typeface="Arial"/>
                <a:cs typeface="Arial"/>
              </a:rPr>
              <a:t>K</a:t>
            </a:r>
            <a:r>
              <a:rPr lang="en-US" sz="2000" b="1" dirty="0" smtClean="0">
                <a:latin typeface="Arial"/>
                <a:cs typeface="Arial"/>
              </a:rPr>
              <a:t> </a:t>
            </a:r>
            <a:r>
              <a:rPr lang="en-US" sz="2000" b="1" smtClean="0">
                <a:latin typeface="Arial"/>
                <a:cs typeface="Arial"/>
              </a:rPr>
              <a:t>= 10</a:t>
            </a:r>
            <a:r>
              <a:rPr lang="en-US" sz="2000" b="1" baseline="30000" smtClean="0">
                <a:latin typeface="Arial"/>
                <a:cs typeface="Arial"/>
              </a:rPr>
              <a:t>4</a:t>
            </a:r>
            <a:r>
              <a:rPr lang="en-US" sz="2000" b="1" smtClean="0">
                <a:latin typeface="Arial"/>
                <a:cs typeface="Arial"/>
              </a:rPr>
              <a:t> M</a:t>
            </a:r>
            <a:r>
              <a:rPr lang="en-US" sz="2000" b="1" baseline="30000" smtClean="0">
                <a:latin typeface="Arial"/>
                <a:cs typeface="Arial"/>
              </a:rPr>
              <a:t>-1</a:t>
            </a:r>
            <a:endParaRPr lang="en-US" sz="2000" b="1" i="1" baseline="30000" dirty="0" smtClean="0">
              <a:latin typeface="Arial"/>
              <a:cs typeface="Arial"/>
            </a:endParaRP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6853" y="285696"/>
            <a:ext cx="3792664" cy="3763183"/>
          </a:xfrm>
          <a:prstGeom prst="rect">
            <a:avLst/>
          </a:prstGeom>
        </p:spPr>
      </p:pic>
      <p:grpSp>
        <p:nvGrpSpPr>
          <p:cNvPr id="18" name="Group 17"/>
          <p:cNvGrpSpPr/>
          <p:nvPr/>
        </p:nvGrpSpPr>
        <p:grpSpPr>
          <a:xfrm>
            <a:off x="1564585" y="87559"/>
            <a:ext cx="2047295" cy="2372178"/>
            <a:chOff x="1838905" y="87559"/>
            <a:chExt cx="2047295" cy="2372178"/>
          </a:xfrm>
        </p:grpSpPr>
        <p:cxnSp>
          <p:nvCxnSpPr>
            <p:cNvPr id="12" name="Straight Arrow Connector 11"/>
            <p:cNvCxnSpPr/>
            <p:nvPr/>
          </p:nvCxnSpPr>
          <p:spPr>
            <a:xfrm flipH="1">
              <a:off x="2932192" y="284314"/>
              <a:ext cx="954008" cy="533967"/>
            </a:xfrm>
            <a:prstGeom prst="straightConnector1">
              <a:avLst/>
            </a:prstGeom>
            <a:ln w="76200">
              <a:tailEnd type="triangle"/>
            </a:ln>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2932192" y="87559"/>
              <a:ext cx="532518" cy="461665"/>
            </a:xfrm>
            <a:prstGeom prst="rect">
              <a:avLst/>
            </a:prstGeom>
            <a:noFill/>
          </p:spPr>
          <p:txBody>
            <a:bodyPr wrap="none" rtlCol="0">
              <a:spAutoFit/>
            </a:bodyPr>
            <a:lstStyle/>
            <a:p>
              <a:r>
                <a:rPr lang="en-US" sz="2400" b="1" dirty="0" err="1" smtClean="0">
                  <a:latin typeface="Arial"/>
                  <a:cs typeface="Arial"/>
                </a:rPr>
                <a:t>h</a:t>
              </a:r>
              <a:r>
                <a:rPr lang="en-US" sz="2400" b="1" dirty="0" err="1" smtClean="0">
                  <a:latin typeface="Symbol" charset="2"/>
                  <a:ea typeface="Symbol" charset="2"/>
                  <a:cs typeface="Symbol" charset="2"/>
                </a:rPr>
                <a:t>n</a:t>
              </a:r>
              <a:endParaRPr lang="en-US" sz="2400" b="1" dirty="0" smtClean="0">
                <a:latin typeface="Symbol" charset="2"/>
                <a:ea typeface="Symbol" charset="2"/>
                <a:cs typeface="Symbol" charset="2"/>
              </a:endParaRPr>
            </a:p>
          </p:txBody>
        </p:sp>
        <p:sp>
          <p:nvSpPr>
            <p:cNvPr id="16" name="Curved Right Arrow 15"/>
            <p:cNvSpPr/>
            <p:nvPr/>
          </p:nvSpPr>
          <p:spPr>
            <a:xfrm rot="996988">
              <a:off x="1867179" y="1197865"/>
              <a:ext cx="406681" cy="1261872"/>
            </a:xfrm>
            <a:prstGeom prst="curved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7" name="TextBox 16"/>
            <p:cNvSpPr txBox="1"/>
            <p:nvPr/>
          </p:nvSpPr>
          <p:spPr>
            <a:xfrm>
              <a:off x="1838905" y="1644067"/>
              <a:ext cx="518091" cy="523220"/>
            </a:xfrm>
            <a:prstGeom prst="rect">
              <a:avLst/>
            </a:prstGeom>
            <a:noFill/>
          </p:spPr>
          <p:txBody>
            <a:bodyPr wrap="none" rtlCol="0">
              <a:spAutoFit/>
            </a:bodyPr>
            <a:lstStyle/>
            <a:p>
              <a:r>
                <a:rPr lang="en-US" sz="2800" b="1" dirty="0" smtClean="0">
                  <a:latin typeface="Arial"/>
                  <a:cs typeface="Arial"/>
                </a:rPr>
                <a:t>e</a:t>
              </a:r>
              <a:r>
                <a:rPr lang="en-US" sz="2800" b="1" baseline="30000" dirty="0" smtClean="0">
                  <a:latin typeface="Arial"/>
                  <a:cs typeface="Arial"/>
                </a:rPr>
                <a:t>–</a:t>
              </a:r>
              <a:endParaRPr lang="en-US" sz="2800" b="1" baseline="30000" dirty="0" smtClean="0">
                <a:latin typeface="Symbol" charset="2"/>
                <a:ea typeface="Symbol" charset="2"/>
                <a:cs typeface="Symbol" charset="2"/>
              </a:endParaRPr>
            </a:p>
          </p:txBody>
        </p:sp>
      </p:grpSp>
      <p:pic>
        <p:nvPicPr>
          <p:cNvPr id="19" name="Picture 1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0" y="1427047"/>
            <a:ext cx="4288028" cy="3169695"/>
          </a:xfrm>
          <a:prstGeom prst="rect">
            <a:avLst/>
          </a:prstGeom>
        </p:spPr>
      </p:pic>
      <p:sp>
        <p:nvSpPr>
          <p:cNvPr id="20" name="TextBox 19"/>
          <p:cNvSpPr txBox="1"/>
          <p:nvPr/>
        </p:nvSpPr>
        <p:spPr>
          <a:xfrm>
            <a:off x="4997219" y="4845813"/>
            <a:ext cx="3789948" cy="861774"/>
          </a:xfrm>
          <a:prstGeom prst="rect">
            <a:avLst/>
          </a:prstGeom>
          <a:noFill/>
        </p:spPr>
        <p:txBody>
          <a:bodyPr wrap="none" rtlCol="0">
            <a:spAutoFit/>
          </a:bodyPr>
          <a:lstStyle/>
          <a:p>
            <a:pPr>
              <a:lnSpc>
                <a:spcPts val="3000"/>
              </a:lnSpc>
            </a:pPr>
            <a:r>
              <a:rPr lang="en-US" sz="2000" dirty="0" smtClean="0">
                <a:latin typeface="Arial"/>
                <a:cs typeface="Arial"/>
              </a:rPr>
              <a:t>Transient signature of [</a:t>
            </a:r>
            <a:r>
              <a:rPr lang="en-US" sz="2000" smtClean="0">
                <a:latin typeface="Arial"/>
                <a:cs typeface="Arial"/>
              </a:rPr>
              <a:t>TCNB]</a:t>
            </a:r>
            <a:r>
              <a:rPr lang="en-US" sz="2000" b="1" baseline="30000" smtClean="0">
                <a:latin typeface="Arial"/>
                <a:cs typeface="Arial"/>
              </a:rPr>
              <a:t>•–</a:t>
            </a:r>
            <a:endParaRPr lang="en-US" sz="2000" b="1" baseline="30000" dirty="0" smtClean="0">
              <a:latin typeface="Arial"/>
              <a:cs typeface="Arial"/>
            </a:endParaRPr>
          </a:p>
          <a:p>
            <a:pPr>
              <a:lnSpc>
                <a:spcPts val="3000"/>
              </a:lnSpc>
            </a:pPr>
            <a:r>
              <a:rPr lang="en-US" sz="2000" dirty="0" smtClean="0">
                <a:latin typeface="Arial"/>
                <a:cs typeface="Arial"/>
              </a:rPr>
              <a:t>Decays with 160 </a:t>
            </a:r>
            <a:r>
              <a:rPr lang="en-US" sz="2000" dirty="0" err="1" smtClean="0">
                <a:latin typeface="Arial"/>
                <a:cs typeface="Arial"/>
              </a:rPr>
              <a:t>ps</a:t>
            </a:r>
            <a:r>
              <a:rPr lang="en-US" sz="2000" dirty="0" smtClean="0">
                <a:latin typeface="Arial"/>
                <a:cs typeface="Arial"/>
              </a:rPr>
              <a:t> lifetime</a:t>
            </a:r>
          </a:p>
        </p:txBody>
      </p:sp>
      <p:sp>
        <p:nvSpPr>
          <p:cNvPr id="21" name="Rectangle 20"/>
          <p:cNvSpPr/>
          <p:nvPr/>
        </p:nvSpPr>
        <p:spPr>
          <a:xfrm>
            <a:off x="6364072" y="6462975"/>
            <a:ext cx="2779928" cy="307777"/>
          </a:xfrm>
          <a:prstGeom prst="rect">
            <a:avLst/>
          </a:prstGeom>
        </p:spPr>
        <p:txBody>
          <a:bodyPr wrap="none">
            <a:spAutoFit/>
          </a:bodyPr>
          <a:lstStyle/>
          <a:p>
            <a:r>
              <a:rPr lang="en-US" sz="1400" i="1" dirty="0" smtClean="0">
                <a:latin typeface="Helvetica"/>
                <a:cs typeface="Helvetica"/>
              </a:rPr>
              <a:t>Chem. </a:t>
            </a:r>
            <a:r>
              <a:rPr lang="en-US" sz="1400" i="1" dirty="0" err="1" smtClean="0">
                <a:latin typeface="Helvetica"/>
                <a:cs typeface="Helvetica"/>
              </a:rPr>
              <a:t>Commun</a:t>
            </a:r>
            <a:r>
              <a:rPr lang="en-US" sz="1400" i="1" dirty="0" smtClean="0">
                <a:latin typeface="Helvetica"/>
                <a:cs typeface="Helvetica"/>
              </a:rPr>
              <a:t>., </a:t>
            </a:r>
            <a:r>
              <a:rPr lang="en-US" sz="1400" dirty="0" smtClean="0">
                <a:latin typeface="Helvetica"/>
                <a:cs typeface="Helvetica"/>
              </a:rPr>
              <a:t>2017, </a:t>
            </a:r>
            <a:r>
              <a:rPr lang="en-US" sz="1400" b="1" dirty="0" smtClean="0">
                <a:latin typeface="Helvetica"/>
                <a:cs typeface="Helvetica"/>
              </a:rPr>
              <a:t>53, </a:t>
            </a:r>
            <a:r>
              <a:rPr lang="en-US" sz="1400" dirty="0" smtClean="0">
                <a:latin typeface="Helvetica"/>
                <a:cs typeface="Helvetica"/>
              </a:rPr>
              <a:t>408 </a:t>
            </a:r>
            <a:endParaRPr lang="en-US" sz="1400" i="1" dirty="0">
              <a:latin typeface="Helvetica"/>
              <a:cs typeface="Helvetica"/>
            </a:endParaRPr>
          </a:p>
        </p:txBody>
      </p:sp>
      <p:sp>
        <p:nvSpPr>
          <p:cNvPr id="22" name="TextBox 21"/>
          <p:cNvSpPr txBox="1"/>
          <p:nvPr/>
        </p:nvSpPr>
        <p:spPr>
          <a:xfrm>
            <a:off x="4997219" y="284314"/>
            <a:ext cx="3547872" cy="779124"/>
          </a:xfrm>
          <a:prstGeom prst="rect">
            <a:avLst/>
          </a:prstGeom>
          <a:noFill/>
        </p:spPr>
        <p:txBody>
          <a:bodyPr wrap="square" rtlCol="0">
            <a:spAutoFit/>
          </a:bodyPr>
          <a:lstStyle/>
          <a:p>
            <a:pPr>
              <a:lnSpc>
                <a:spcPts val="2800"/>
              </a:lnSpc>
            </a:pPr>
            <a:r>
              <a:rPr lang="en-US" sz="2000" b="1" dirty="0" err="1" smtClean="0">
                <a:latin typeface="Arial"/>
                <a:cs typeface="Arial"/>
              </a:rPr>
              <a:t>Photoinduced</a:t>
            </a:r>
            <a:r>
              <a:rPr lang="en-US" sz="2000" b="1" dirty="0" smtClean="0">
                <a:latin typeface="Arial"/>
                <a:cs typeface="Arial"/>
              </a:rPr>
              <a:t> electron transfer to TCNB guest</a:t>
            </a:r>
          </a:p>
        </p:txBody>
      </p:sp>
    </p:spTree>
    <p:extLst>
      <p:ext uri="{BB962C8B-B14F-4D97-AF65-F5344CB8AC3E}">
        <p14:creationId xmlns:p14="http://schemas.microsoft.com/office/powerpoint/2010/main" val="161515145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601234" y="182880"/>
            <a:ext cx="6170279" cy="400110"/>
          </a:xfrm>
          <a:prstGeom prst="rect">
            <a:avLst/>
          </a:prstGeom>
          <a:noFill/>
        </p:spPr>
        <p:txBody>
          <a:bodyPr wrap="none" rtlCol="0">
            <a:spAutoFit/>
          </a:bodyPr>
          <a:lstStyle/>
          <a:p>
            <a:r>
              <a:rPr lang="en-US" sz="2000" b="1" dirty="0" smtClean="0">
                <a:latin typeface="Arial"/>
                <a:cs typeface="Arial"/>
              </a:rPr>
              <a:t>Photo-redox catalysis </a:t>
            </a:r>
            <a:r>
              <a:rPr lang="en-US" sz="2000" b="1" smtClean="0">
                <a:latin typeface="Arial"/>
                <a:cs typeface="Arial"/>
              </a:rPr>
              <a:t>on cavity–bound </a:t>
            </a:r>
            <a:r>
              <a:rPr lang="en-US" sz="2000" b="1" dirty="0" smtClean="0">
                <a:latin typeface="Arial"/>
                <a:cs typeface="Arial"/>
              </a:rPr>
              <a:t>guests??</a:t>
            </a:r>
          </a:p>
        </p:txBody>
      </p:sp>
      <p:sp>
        <p:nvSpPr>
          <p:cNvPr id="5" name="TextBox 4"/>
          <p:cNvSpPr txBox="1"/>
          <p:nvPr/>
        </p:nvSpPr>
        <p:spPr>
          <a:xfrm>
            <a:off x="274321" y="704088"/>
            <a:ext cx="8458200" cy="810478"/>
          </a:xfrm>
          <a:prstGeom prst="rect">
            <a:avLst/>
          </a:prstGeom>
          <a:noFill/>
        </p:spPr>
        <p:txBody>
          <a:bodyPr wrap="square" rtlCol="0">
            <a:spAutoFit/>
          </a:bodyPr>
          <a:lstStyle/>
          <a:p>
            <a:pPr>
              <a:lnSpc>
                <a:spcPts val="2800"/>
              </a:lnSpc>
            </a:pPr>
            <a:r>
              <a:rPr lang="en-US" sz="2000" dirty="0" smtClean="0">
                <a:latin typeface="Arial"/>
                <a:cs typeface="Arial"/>
              </a:rPr>
              <a:t>Photo-redox catalysis well-established using 1-electron PET agents such as [Ru(</a:t>
            </a:r>
            <a:r>
              <a:rPr lang="en-US" sz="2000" dirty="0" err="1" smtClean="0">
                <a:latin typeface="Arial"/>
                <a:cs typeface="Arial"/>
              </a:rPr>
              <a:t>bipy</a:t>
            </a:r>
            <a:r>
              <a:rPr lang="en-US" sz="2000" dirty="0" smtClean="0">
                <a:latin typeface="Arial"/>
                <a:cs typeface="Arial"/>
              </a:rPr>
              <a:t>)</a:t>
            </a:r>
            <a:r>
              <a:rPr lang="en-US" sz="2000" baseline="-25000" dirty="0" smtClean="0">
                <a:latin typeface="Arial"/>
                <a:cs typeface="Arial"/>
              </a:rPr>
              <a:t>3</a:t>
            </a:r>
            <a:r>
              <a:rPr lang="en-US" sz="2000" dirty="0" smtClean="0">
                <a:latin typeface="Arial"/>
                <a:cs typeface="Arial"/>
              </a:rPr>
              <a:t>]</a:t>
            </a:r>
            <a:r>
              <a:rPr lang="en-US" sz="2000" baseline="30000" dirty="0" smtClean="0">
                <a:latin typeface="Arial"/>
                <a:cs typeface="Arial"/>
              </a:rPr>
              <a:t>2+</a:t>
            </a:r>
            <a:r>
              <a:rPr lang="en-US" sz="2000" dirty="0" smtClean="0">
                <a:latin typeface="Arial"/>
                <a:cs typeface="Arial"/>
              </a:rPr>
              <a:t>, [</a:t>
            </a:r>
            <a:r>
              <a:rPr lang="en-US" sz="2000" dirty="0" err="1" smtClean="0">
                <a:latin typeface="Arial"/>
                <a:cs typeface="Arial"/>
              </a:rPr>
              <a:t>Os</a:t>
            </a:r>
            <a:r>
              <a:rPr lang="en-US" sz="2000" dirty="0" smtClean="0">
                <a:latin typeface="Arial"/>
                <a:cs typeface="Arial"/>
              </a:rPr>
              <a:t>(</a:t>
            </a:r>
            <a:r>
              <a:rPr lang="en-US" sz="2000" dirty="0" err="1" smtClean="0">
                <a:latin typeface="Arial"/>
                <a:cs typeface="Arial"/>
              </a:rPr>
              <a:t>bipy</a:t>
            </a:r>
            <a:r>
              <a:rPr lang="en-US" sz="2000" dirty="0" smtClean="0">
                <a:latin typeface="Arial"/>
                <a:cs typeface="Arial"/>
              </a:rPr>
              <a:t>)</a:t>
            </a:r>
            <a:r>
              <a:rPr lang="en-US" sz="2000" baseline="-25000" dirty="0" smtClean="0">
                <a:latin typeface="Arial"/>
                <a:cs typeface="Arial"/>
              </a:rPr>
              <a:t>3</a:t>
            </a:r>
            <a:r>
              <a:rPr lang="en-US" sz="2000" dirty="0" smtClean="0">
                <a:latin typeface="Arial"/>
                <a:cs typeface="Arial"/>
              </a:rPr>
              <a:t>]</a:t>
            </a:r>
            <a:r>
              <a:rPr lang="en-US" sz="2000" baseline="30000" dirty="0" smtClean="0">
                <a:latin typeface="Arial"/>
                <a:cs typeface="Arial"/>
              </a:rPr>
              <a:t>2+ </a:t>
            </a:r>
            <a:r>
              <a:rPr lang="en-US" sz="2000" dirty="0" smtClean="0">
                <a:latin typeface="Arial"/>
                <a:cs typeface="Arial"/>
              </a:rPr>
              <a:t>and </a:t>
            </a:r>
            <a:r>
              <a:rPr lang="en-US" sz="2000" dirty="0" err="1" smtClean="0">
                <a:latin typeface="Arial"/>
                <a:cs typeface="Arial"/>
              </a:rPr>
              <a:t>Ir</a:t>
            </a:r>
            <a:r>
              <a:rPr lang="en-US" sz="2000" dirty="0" smtClean="0">
                <a:latin typeface="Arial"/>
                <a:cs typeface="Arial"/>
              </a:rPr>
              <a:t>(III) complexes</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4321" y="1635664"/>
            <a:ext cx="5295782" cy="5065286"/>
          </a:xfrm>
          <a:prstGeom prst="rect">
            <a:avLst/>
          </a:prstGeom>
        </p:spPr>
      </p:pic>
      <p:sp>
        <p:nvSpPr>
          <p:cNvPr id="8" name="TextBox 7"/>
          <p:cNvSpPr txBox="1"/>
          <p:nvPr/>
        </p:nvSpPr>
        <p:spPr>
          <a:xfrm>
            <a:off x="5714998" y="3337560"/>
            <a:ext cx="3154682" cy="3323987"/>
          </a:xfrm>
          <a:prstGeom prst="rect">
            <a:avLst/>
          </a:prstGeom>
          <a:noFill/>
        </p:spPr>
        <p:txBody>
          <a:bodyPr wrap="square" rtlCol="0">
            <a:spAutoFit/>
          </a:bodyPr>
          <a:lstStyle/>
          <a:p>
            <a:pPr>
              <a:lnSpc>
                <a:spcPts val="2800"/>
              </a:lnSpc>
            </a:pPr>
            <a:r>
              <a:rPr lang="en-US" sz="2000" dirty="0" smtClean="0">
                <a:latin typeface="Arial"/>
                <a:cs typeface="Arial"/>
              </a:rPr>
              <a:t>Excited states are one- electron transfer agents which trigger reactions in </a:t>
            </a:r>
            <a:r>
              <a:rPr lang="en-US" sz="2000" dirty="0" err="1" smtClean="0">
                <a:latin typeface="Arial"/>
                <a:cs typeface="Arial"/>
              </a:rPr>
              <a:t>oxidised</a:t>
            </a:r>
            <a:r>
              <a:rPr lang="en-US" sz="2000" dirty="0" smtClean="0">
                <a:latin typeface="Arial"/>
                <a:cs typeface="Arial"/>
              </a:rPr>
              <a:t> or reduced substrates</a:t>
            </a:r>
          </a:p>
          <a:p>
            <a:pPr>
              <a:lnSpc>
                <a:spcPts val="2800"/>
              </a:lnSpc>
            </a:pPr>
            <a:endParaRPr lang="en-US" sz="2000" dirty="0">
              <a:latin typeface="Arial"/>
              <a:cs typeface="Arial"/>
            </a:endParaRPr>
          </a:p>
          <a:p>
            <a:pPr>
              <a:lnSpc>
                <a:spcPts val="2800"/>
              </a:lnSpc>
            </a:pPr>
            <a:r>
              <a:rPr lang="en-US" sz="2000" b="1" dirty="0" smtClean="0">
                <a:latin typeface="Arial"/>
                <a:cs typeface="Arial"/>
              </a:rPr>
              <a:t>Relies on collision in solution during lifetime of excited state</a:t>
            </a:r>
          </a:p>
        </p:txBody>
      </p:sp>
    </p:spTree>
    <p:extLst>
      <p:ext uri="{BB962C8B-B14F-4D97-AF65-F5344CB8AC3E}">
        <p14:creationId xmlns:p14="http://schemas.microsoft.com/office/powerpoint/2010/main" val="212166377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07425" y="266989"/>
            <a:ext cx="7972533" cy="830997"/>
          </a:xfrm>
          <a:prstGeom prst="rect">
            <a:avLst/>
          </a:prstGeom>
          <a:noFill/>
        </p:spPr>
        <p:txBody>
          <a:bodyPr wrap="square" rtlCol="0">
            <a:spAutoFit/>
          </a:bodyPr>
          <a:lstStyle/>
          <a:p>
            <a:pPr algn="ctr"/>
            <a:r>
              <a:rPr lang="en-US" sz="2400" b="1" dirty="0" smtClean="0">
                <a:latin typeface="Arial"/>
                <a:cs typeface="Arial"/>
              </a:rPr>
              <a:t>Can we incorporate multiple metal complex chromophores as vertices of cage?</a:t>
            </a:r>
          </a:p>
        </p:txBody>
      </p:sp>
      <p:sp>
        <p:nvSpPr>
          <p:cNvPr id="5" name="TextBox 4"/>
          <p:cNvSpPr txBox="1"/>
          <p:nvPr/>
        </p:nvSpPr>
        <p:spPr>
          <a:xfrm>
            <a:off x="580126" y="1372224"/>
            <a:ext cx="7799832" cy="1169551"/>
          </a:xfrm>
          <a:prstGeom prst="rect">
            <a:avLst/>
          </a:prstGeom>
          <a:noFill/>
        </p:spPr>
        <p:txBody>
          <a:bodyPr wrap="square" rtlCol="0">
            <a:spAutoFit/>
          </a:bodyPr>
          <a:lstStyle/>
          <a:p>
            <a:pPr>
              <a:lnSpc>
                <a:spcPts val="2800"/>
              </a:lnSpc>
            </a:pPr>
            <a:r>
              <a:rPr lang="en-US" sz="2000" dirty="0" smtClean="0">
                <a:latin typeface="Arial"/>
                <a:cs typeface="Arial"/>
              </a:rPr>
              <a:t>• Surround bound guest with multiple photocatalytic </a:t>
            </a:r>
            <a:r>
              <a:rPr lang="en-US" sz="2000" dirty="0" err="1" smtClean="0">
                <a:latin typeface="Arial"/>
                <a:cs typeface="Arial"/>
              </a:rPr>
              <a:t>centres</a:t>
            </a:r>
            <a:endParaRPr lang="en-US" sz="2000" dirty="0" smtClean="0">
              <a:latin typeface="Arial"/>
              <a:cs typeface="Arial"/>
            </a:endParaRPr>
          </a:p>
          <a:p>
            <a:pPr>
              <a:lnSpc>
                <a:spcPts val="2800"/>
              </a:lnSpc>
            </a:pPr>
            <a:r>
              <a:rPr lang="en-US" sz="2000" dirty="0" smtClean="0">
                <a:latin typeface="Arial"/>
                <a:cs typeface="Arial"/>
              </a:rPr>
              <a:t>• Guest / </a:t>
            </a:r>
            <a:r>
              <a:rPr lang="en-US" sz="2000" dirty="0" err="1" smtClean="0">
                <a:latin typeface="Arial"/>
                <a:cs typeface="Arial"/>
              </a:rPr>
              <a:t>photocatalyst</a:t>
            </a:r>
            <a:r>
              <a:rPr lang="en-US" sz="2000" dirty="0" smtClean="0">
                <a:latin typeface="Arial"/>
                <a:cs typeface="Arial"/>
              </a:rPr>
              <a:t> units held in close proximity</a:t>
            </a:r>
          </a:p>
          <a:p>
            <a:pPr>
              <a:lnSpc>
                <a:spcPts val="2800"/>
              </a:lnSpc>
            </a:pPr>
            <a:r>
              <a:rPr lang="en-US" sz="2000" dirty="0" smtClean="0">
                <a:latin typeface="Arial"/>
                <a:cs typeface="Arial"/>
              </a:rPr>
              <a:t>• Plenty of time for PET to occur as long excited-state lifetimes</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07660" y="3104893"/>
            <a:ext cx="1843532" cy="1755559"/>
          </a:xfrm>
          <a:prstGeom prst="rect">
            <a:avLst/>
          </a:prstGeom>
        </p:spPr>
      </p:pic>
      <p:sp>
        <p:nvSpPr>
          <p:cNvPr id="7" name="TextBox 6"/>
          <p:cNvSpPr txBox="1"/>
          <p:nvPr/>
        </p:nvSpPr>
        <p:spPr>
          <a:xfrm>
            <a:off x="658369" y="3474842"/>
            <a:ext cx="2924198" cy="1015663"/>
          </a:xfrm>
          <a:prstGeom prst="rect">
            <a:avLst/>
          </a:prstGeom>
          <a:noFill/>
        </p:spPr>
        <p:txBody>
          <a:bodyPr wrap="none" rtlCol="0">
            <a:spAutoFit/>
          </a:bodyPr>
          <a:lstStyle/>
          <a:p>
            <a:r>
              <a:rPr lang="en-US" sz="2000" dirty="0" smtClean="0">
                <a:latin typeface="Arial"/>
                <a:cs typeface="Arial"/>
              </a:rPr>
              <a:t>8 M(II) ions + 12 ligands</a:t>
            </a:r>
          </a:p>
          <a:p>
            <a:endParaRPr lang="en-US" sz="2000" dirty="0">
              <a:latin typeface="Arial"/>
              <a:cs typeface="Arial"/>
            </a:endParaRPr>
          </a:p>
          <a:p>
            <a:r>
              <a:rPr lang="en-US" sz="2000" dirty="0" smtClean="0">
                <a:latin typeface="Arial"/>
                <a:cs typeface="Arial"/>
              </a:rPr>
              <a:t>       (M = Ru, </a:t>
            </a:r>
            <a:r>
              <a:rPr lang="en-US" sz="2000" dirty="0" err="1" smtClean="0">
                <a:latin typeface="Arial"/>
                <a:cs typeface="Arial"/>
              </a:rPr>
              <a:t>Os</a:t>
            </a:r>
            <a:r>
              <a:rPr lang="en-US" sz="2000" dirty="0" smtClean="0">
                <a:latin typeface="Arial"/>
                <a:cs typeface="Arial"/>
              </a:rPr>
              <a:t>)</a:t>
            </a:r>
          </a:p>
        </p:txBody>
      </p:sp>
      <p:cxnSp>
        <p:nvCxnSpPr>
          <p:cNvPr id="9" name="Straight Arrow Connector 8"/>
          <p:cNvCxnSpPr/>
          <p:nvPr/>
        </p:nvCxnSpPr>
        <p:spPr>
          <a:xfrm>
            <a:off x="3858768" y="3982673"/>
            <a:ext cx="1069848"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1" name="TextBox 10"/>
          <p:cNvSpPr txBox="1"/>
          <p:nvPr/>
        </p:nvSpPr>
        <p:spPr>
          <a:xfrm>
            <a:off x="4181935" y="3721062"/>
            <a:ext cx="423514" cy="523220"/>
          </a:xfrm>
          <a:prstGeom prst="rect">
            <a:avLst/>
          </a:prstGeom>
          <a:noFill/>
        </p:spPr>
        <p:txBody>
          <a:bodyPr wrap="none" rtlCol="0">
            <a:spAutoFit/>
          </a:bodyPr>
          <a:lstStyle/>
          <a:p>
            <a:r>
              <a:rPr lang="en-US" sz="2800" b="1" dirty="0" smtClean="0">
                <a:solidFill>
                  <a:srgbClr val="FF0000"/>
                </a:solidFill>
                <a:latin typeface="Arial"/>
                <a:cs typeface="Arial"/>
              </a:rPr>
              <a:t>X</a:t>
            </a:r>
          </a:p>
        </p:txBody>
      </p:sp>
      <p:sp>
        <p:nvSpPr>
          <p:cNvPr id="12" name="TextBox 11"/>
          <p:cNvSpPr txBox="1"/>
          <p:nvPr/>
        </p:nvSpPr>
        <p:spPr>
          <a:xfrm>
            <a:off x="1579551" y="5269682"/>
            <a:ext cx="5396029" cy="400110"/>
          </a:xfrm>
          <a:prstGeom prst="rect">
            <a:avLst/>
          </a:prstGeom>
          <a:noFill/>
        </p:spPr>
        <p:txBody>
          <a:bodyPr wrap="none" rtlCol="0">
            <a:spAutoFit/>
          </a:bodyPr>
          <a:lstStyle/>
          <a:p>
            <a:r>
              <a:rPr lang="en-US" sz="2000" b="1" dirty="0" smtClean="0">
                <a:latin typeface="Arial"/>
                <a:cs typeface="Arial"/>
              </a:rPr>
              <a:t>Self-assembly requires labile components!</a:t>
            </a:r>
          </a:p>
        </p:txBody>
      </p:sp>
    </p:spTree>
    <p:extLst>
      <p:ext uri="{BB962C8B-B14F-4D97-AF65-F5344CB8AC3E}">
        <p14:creationId xmlns:p14="http://schemas.microsoft.com/office/powerpoint/2010/main" val="31403086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52142" y="202604"/>
            <a:ext cx="8673849" cy="461665"/>
          </a:xfrm>
          <a:prstGeom prst="rect">
            <a:avLst/>
          </a:prstGeom>
          <a:noFill/>
        </p:spPr>
        <p:txBody>
          <a:bodyPr wrap="none" rtlCol="0">
            <a:spAutoFit/>
          </a:bodyPr>
          <a:lstStyle/>
          <a:p>
            <a:r>
              <a:rPr lang="en-US" sz="2400" b="1" dirty="0" smtClean="0">
                <a:latin typeface="Arial"/>
                <a:cs typeface="Arial"/>
              </a:rPr>
              <a:t>Two-step assembly based on kinetically inert components</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2920" y="1011247"/>
            <a:ext cx="4672075" cy="2300942"/>
          </a:xfrm>
          <a:prstGeom prst="rect">
            <a:avLst/>
          </a:prstGeom>
        </p:spPr>
      </p:pic>
      <p:sp>
        <p:nvSpPr>
          <p:cNvPr id="8" name="TextBox 7"/>
          <p:cNvSpPr txBox="1"/>
          <p:nvPr/>
        </p:nvSpPr>
        <p:spPr>
          <a:xfrm>
            <a:off x="5475705" y="756205"/>
            <a:ext cx="3355848" cy="2605842"/>
          </a:xfrm>
          <a:prstGeom prst="rect">
            <a:avLst/>
          </a:prstGeom>
          <a:noFill/>
        </p:spPr>
        <p:txBody>
          <a:bodyPr wrap="square" rtlCol="0">
            <a:spAutoFit/>
          </a:bodyPr>
          <a:lstStyle/>
          <a:p>
            <a:pPr>
              <a:lnSpc>
                <a:spcPts val="2800"/>
              </a:lnSpc>
            </a:pPr>
            <a:r>
              <a:rPr lang="en-US" sz="2000" dirty="0" smtClean="0">
                <a:latin typeface="Arial"/>
                <a:cs typeface="Arial"/>
              </a:rPr>
              <a:t>• Initial preparation of kinetically inert [ML</a:t>
            </a:r>
            <a:r>
              <a:rPr lang="en-US" sz="2000" baseline="-25000" dirty="0" smtClean="0">
                <a:latin typeface="Arial"/>
                <a:cs typeface="Arial"/>
              </a:rPr>
              <a:t>3</a:t>
            </a:r>
            <a:r>
              <a:rPr lang="en-US" sz="2000" dirty="0" smtClean="0">
                <a:latin typeface="Arial"/>
                <a:cs typeface="Arial"/>
              </a:rPr>
              <a:t>]</a:t>
            </a:r>
            <a:r>
              <a:rPr lang="en-US" sz="2000" baseline="30000" dirty="0" smtClean="0">
                <a:latin typeface="Arial"/>
                <a:cs typeface="Arial"/>
              </a:rPr>
              <a:t>2+</a:t>
            </a:r>
            <a:r>
              <a:rPr lang="en-US" sz="2000" dirty="0" smtClean="0">
                <a:latin typeface="Arial"/>
                <a:cs typeface="Arial"/>
              </a:rPr>
              <a:t> (M = Ru / </a:t>
            </a:r>
            <a:r>
              <a:rPr lang="en-US" sz="2000" dirty="0" err="1" smtClean="0">
                <a:latin typeface="Arial"/>
                <a:cs typeface="Arial"/>
              </a:rPr>
              <a:t>Os</a:t>
            </a:r>
            <a:r>
              <a:rPr lang="en-US" sz="2000" dirty="0" smtClean="0">
                <a:latin typeface="Arial"/>
                <a:cs typeface="Arial"/>
              </a:rPr>
              <a:t>) building block</a:t>
            </a:r>
          </a:p>
          <a:p>
            <a:pPr>
              <a:lnSpc>
                <a:spcPts val="2800"/>
              </a:lnSpc>
            </a:pPr>
            <a:endParaRPr lang="en-US" sz="2000" dirty="0" smtClean="0">
              <a:latin typeface="Arial"/>
              <a:cs typeface="Arial"/>
            </a:endParaRPr>
          </a:p>
          <a:p>
            <a:pPr>
              <a:lnSpc>
                <a:spcPts val="2800"/>
              </a:lnSpc>
            </a:pPr>
            <a:r>
              <a:rPr lang="en-US" sz="2000" dirty="0" smtClean="0">
                <a:latin typeface="Arial"/>
                <a:cs typeface="Arial"/>
              </a:rPr>
              <a:t>• Assembly with labile ion [Cd(II) / Zn(II)] to complete mixed-metal cube</a:t>
            </a:r>
            <a:endParaRPr lang="en-US" sz="2000" baseline="30000" dirty="0" smtClean="0">
              <a:latin typeface="Arial"/>
              <a:cs typeface="Arial"/>
            </a:endParaRP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2920" y="3463569"/>
            <a:ext cx="3337560" cy="3162760"/>
          </a:xfrm>
          <a:prstGeom prst="rect">
            <a:avLst/>
          </a:prstGeom>
        </p:spPr>
      </p:pic>
      <p:sp>
        <p:nvSpPr>
          <p:cNvPr id="10" name="TextBox 9"/>
          <p:cNvSpPr txBox="1"/>
          <p:nvPr/>
        </p:nvSpPr>
        <p:spPr>
          <a:xfrm>
            <a:off x="4277841" y="4160102"/>
            <a:ext cx="4553712" cy="1856342"/>
          </a:xfrm>
          <a:prstGeom prst="rect">
            <a:avLst/>
          </a:prstGeom>
          <a:noFill/>
        </p:spPr>
        <p:txBody>
          <a:bodyPr wrap="square" rtlCol="0">
            <a:spAutoFit/>
          </a:bodyPr>
          <a:lstStyle/>
          <a:p>
            <a:pPr>
              <a:lnSpc>
                <a:spcPts val="2800"/>
              </a:lnSpc>
            </a:pPr>
            <a:r>
              <a:rPr lang="en-US" sz="2000" dirty="0" smtClean="0">
                <a:latin typeface="Arial"/>
                <a:cs typeface="Arial"/>
              </a:rPr>
              <a:t>• Inert / labile ions strictly alternate around periphery of Ru</a:t>
            </a:r>
            <a:r>
              <a:rPr lang="en-US" sz="2000" baseline="-25000" dirty="0" smtClean="0">
                <a:latin typeface="Arial"/>
                <a:cs typeface="Arial"/>
              </a:rPr>
              <a:t>4</a:t>
            </a:r>
            <a:r>
              <a:rPr lang="en-US" sz="2000" dirty="0" smtClean="0">
                <a:latin typeface="Arial"/>
                <a:cs typeface="Arial"/>
              </a:rPr>
              <a:t>Cd</a:t>
            </a:r>
            <a:r>
              <a:rPr lang="en-US" sz="2000" baseline="-25000" dirty="0" smtClean="0">
                <a:latin typeface="Arial"/>
                <a:cs typeface="Arial"/>
              </a:rPr>
              <a:t>4</a:t>
            </a:r>
            <a:r>
              <a:rPr lang="en-US" sz="2000" dirty="0" smtClean="0">
                <a:latin typeface="Arial"/>
                <a:cs typeface="Arial"/>
              </a:rPr>
              <a:t> structure</a:t>
            </a:r>
          </a:p>
          <a:p>
            <a:pPr>
              <a:lnSpc>
                <a:spcPts val="2800"/>
              </a:lnSpc>
            </a:pPr>
            <a:endParaRPr lang="en-US" sz="2000" dirty="0">
              <a:latin typeface="Arial"/>
              <a:cs typeface="Arial"/>
            </a:endParaRPr>
          </a:p>
          <a:p>
            <a:pPr>
              <a:lnSpc>
                <a:spcPts val="2800"/>
              </a:lnSpc>
            </a:pPr>
            <a:r>
              <a:rPr lang="en-US" sz="2000" dirty="0" smtClean="0">
                <a:latin typeface="Arial"/>
                <a:cs typeface="Arial"/>
              </a:rPr>
              <a:t>• Can get four </a:t>
            </a:r>
            <a:r>
              <a:rPr lang="en-US" sz="2000" dirty="0" err="1" smtClean="0">
                <a:latin typeface="Arial"/>
                <a:cs typeface="Arial"/>
              </a:rPr>
              <a:t>photosensitisers</a:t>
            </a:r>
            <a:r>
              <a:rPr lang="en-US" sz="2000" dirty="0" smtClean="0">
                <a:latin typeface="Arial"/>
                <a:cs typeface="Arial"/>
              </a:rPr>
              <a:t> built into one cage assembly</a:t>
            </a:r>
          </a:p>
        </p:txBody>
      </p:sp>
      <p:sp>
        <p:nvSpPr>
          <p:cNvPr id="11" name="Text Box 12"/>
          <p:cNvSpPr txBox="1">
            <a:spLocks noChangeArrowheads="1"/>
          </p:cNvSpPr>
          <p:nvPr/>
        </p:nvSpPr>
        <p:spPr bwMode="auto">
          <a:xfrm>
            <a:off x="6394838" y="6248735"/>
            <a:ext cx="2636332" cy="523220"/>
          </a:xfrm>
          <a:prstGeom prst="rect">
            <a:avLst/>
          </a:prstGeom>
          <a:noFill/>
          <a:ln w="9525">
            <a:noFill/>
            <a:miter lim="800000"/>
            <a:headEnd/>
            <a:tailEnd/>
          </a:ln>
          <a:effectLst/>
        </p:spPr>
        <p:txBody>
          <a:bodyPr wrap="square">
            <a:prstTxWarp prst="textNoShape">
              <a:avLst/>
            </a:prstTxWarp>
            <a:spAutoFit/>
          </a:bodyPr>
          <a:lstStyle/>
          <a:p>
            <a:r>
              <a:rPr lang="en-US" sz="1400" i="1" dirty="0" smtClean="0">
                <a:latin typeface="Helvetica"/>
                <a:cs typeface="Helvetica"/>
              </a:rPr>
              <a:t>Chem. Comm., </a:t>
            </a:r>
            <a:r>
              <a:rPr lang="en-US" sz="1400" dirty="0" smtClean="0">
                <a:latin typeface="Helvetica"/>
                <a:cs typeface="Helvetica"/>
              </a:rPr>
              <a:t>2014, </a:t>
            </a:r>
            <a:r>
              <a:rPr lang="en-US" sz="1400" b="1" dirty="0" smtClean="0">
                <a:latin typeface="Helvetica"/>
                <a:cs typeface="Helvetica"/>
              </a:rPr>
              <a:t>50</a:t>
            </a:r>
            <a:r>
              <a:rPr lang="en-US" sz="1400" dirty="0" smtClean="0">
                <a:latin typeface="Helvetica"/>
                <a:cs typeface="Helvetica"/>
              </a:rPr>
              <a:t>, 6330</a:t>
            </a:r>
          </a:p>
          <a:p>
            <a:r>
              <a:rPr lang="en-US" sz="1400" i="1" dirty="0" smtClean="0">
                <a:latin typeface="Helvetica"/>
                <a:cs typeface="Helvetica"/>
              </a:rPr>
              <a:t>Dalton Trans., </a:t>
            </a:r>
            <a:r>
              <a:rPr lang="en-US" sz="1400" dirty="0" smtClean="0">
                <a:latin typeface="Helvetica"/>
                <a:cs typeface="Helvetica"/>
              </a:rPr>
              <a:t>2015, </a:t>
            </a:r>
            <a:r>
              <a:rPr lang="en-US" sz="1400" b="1" dirty="0" smtClean="0">
                <a:latin typeface="Helvetica"/>
                <a:cs typeface="Helvetica"/>
              </a:rPr>
              <a:t>44, </a:t>
            </a:r>
            <a:r>
              <a:rPr lang="en-US" sz="1400" dirty="0" smtClean="0">
                <a:latin typeface="Helvetica"/>
                <a:cs typeface="Helvetica"/>
              </a:rPr>
              <a:t>17939 </a:t>
            </a:r>
            <a:endParaRPr lang="en-US" sz="1400" i="1" dirty="0">
              <a:latin typeface="Helvetica"/>
              <a:cs typeface="Helvetica"/>
            </a:endParaRPr>
          </a:p>
        </p:txBody>
      </p:sp>
    </p:spTree>
    <p:extLst>
      <p:ext uri="{BB962C8B-B14F-4D97-AF65-F5344CB8AC3E}">
        <p14:creationId xmlns:p14="http://schemas.microsoft.com/office/powerpoint/2010/main" val="28870485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57784" y="274320"/>
            <a:ext cx="7292381" cy="400110"/>
          </a:xfrm>
          <a:prstGeom prst="rect">
            <a:avLst/>
          </a:prstGeom>
          <a:noFill/>
        </p:spPr>
        <p:txBody>
          <a:bodyPr wrap="none" rtlCol="0">
            <a:spAutoFit/>
          </a:bodyPr>
          <a:lstStyle/>
          <a:p>
            <a:r>
              <a:rPr lang="en-US" sz="2000" b="1" dirty="0" smtClean="0">
                <a:latin typeface="Arial"/>
                <a:cs typeface="Arial"/>
              </a:rPr>
              <a:t>[</a:t>
            </a:r>
            <a:r>
              <a:rPr lang="en-US" sz="2000" b="1" dirty="0" err="1" smtClean="0">
                <a:latin typeface="Arial"/>
                <a:cs typeface="Arial"/>
              </a:rPr>
              <a:t>Os</a:t>
            </a:r>
            <a:r>
              <a:rPr lang="en-US" sz="2000" b="1" dirty="0" smtClean="0">
                <a:latin typeface="Arial"/>
                <a:cs typeface="Arial"/>
              </a:rPr>
              <a:t>(</a:t>
            </a:r>
            <a:r>
              <a:rPr lang="en-US" sz="2000" b="1" dirty="0" err="1" smtClean="0">
                <a:latin typeface="Arial"/>
                <a:cs typeface="Arial"/>
              </a:rPr>
              <a:t>py-pz</a:t>
            </a:r>
            <a:r>
              <a:rPr lang="en-US" sz="2000" b="1" dirty="0" smtClean="0">
                <a:latin typeface="Arial"/>
                <a:cs typeface="Arial"/>
              </a:rPr>
              <a:t>)</a:t>
            </a:r>
            <a:r>
              <a:rPr lang="en-US" sz="2000" b="1" baseline="-25000" dirty="0" smtClean="0">
                <a:latin typeface="Arial"/>
                <a:cs typeface="Arial"/>
              </a:rPr>
              <a:t>3</a:t>
            </a:r>
            <a:r>
              <a:rPr lang="en-US" sz="2000" b="1" dirty="0" smtClean="0">
                <a:latin typeface="Arial"/>
                <a:cs typeface="Arial"/>
              </a:rPr>
              <a:t>]</a:t>
            </a:r>
            <a:r>
              <a:rPr lang="en-US" sz="2000" b="1" baseline="30000" dirty="0" smtClean="0">
                <a:latin typeface="Arial"/>
                <a:cs typeface="Arial"/>
              </a:rPr>
              <a:t>2+</a:t>
            </a:r>
            <a:r>
              <a:rPr lang="en-US" sz="2000" b="1" dirty="0" smtClean="0">
                <a:latin typeface="Arial"/>
                <a:cs typeface="Arial"/>
              </a:rPr>
              <a:t> vertices are excellent photo-electron donors</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941" y="1014953"/>
            <a:ext cx="5074920" cy="3655436"/>
          </a:xfrm>
          <a:prstGeom prst="rect">
            <a:avLst/>
          </a:prstGeom>
        </p:spPr>
      </p:pic>
      <p:sp>
        <p:nvSpPr>
          <p:cNvPr id="6" name="TextBox 5"/>
          <p:cNvSpPr txBox="1"/>
          <p:nvPr/>
        </p:nvSpPr>
        <p:spPr>
          <a:xfrm>
            <a:off x="5344861" y="1014953"/>
            <a:ext cx="3387659" cy="1169551"/>
          </a:xfrm>
          <a:prstGeom prst="rect">
            <a:avLst/>
          </a:prstGeom>
          <a:noFill/>
        </p:spPr>
        <p:txBody>
          <a:bodyPr wrap="none" rtlCol="0">
            <a:spAutoFit/>
          </a:bodyPr>
          <a:lstStyle/>
          <a:p>
            <a:pPr>
              <a:lnSpc>
                <a:spcPts val="2800"/>
              </a:lnSpc>
            </a:pPr>
            <a:r>
              <a:rPr lang="en-US" sz="2000" baseline="30000" dirty="0" smtClean="0">
                <a:latin typeface="Arial"/>
                <a:cs typeface="Arial"/>
              </a:rPr>
              <a:t>3</a:t>
            </a:r>
            <a:r>
              <a:rPr lang="en-US" sz="2000" dirty="0" smtClean="0">
                <a:latin typeface="Arial"/>
                <a:cs typeface="Arial"/>
              </a:rPr>
              <a:t>MLCT energy ≈ 16000 cm</a:t>
            </a:r>
            <a:r>
              <a:rPr lang="en-US" sz="2000" baseline="30000" dirty="0" smtClean="0">
                <a:latin typeface="Arial"/>
                <a:cs typeface="Arial"/>
              </a:rPr>
              <a:t>-1</a:t>
            </a:r>
            <a:endParaRPr lang="en-US" sz="2000" dirty="0" smtClean="0">
              <a:latin typeface="Arial"/>
              <a:cs typeface="Arial"/>
            </a:endParaRPr>
          </a:p>
          <a:p>
            <a:pPr>
              <a:lnSpc>
                <a:spcPts val="2800"/>
              </a:lnSpc>
            </a:pPr>
            <a:r>
              <a:rPr lang="en-US" sz="2000" dirty="0" smtClean="0">
                <a:latin typeface="Symbol" charset="2"/>
                <a:ea typeface="Symbol" charset="2"/>
                <a:cs typeface="Symbol" charset="2"/>
              </a:rPr>
              <a:t>t</a:t>
            </a:r>
            <a:r>
              <a:rPr lang="en-US" sz="2000" dirty="0" smtClean="0">
                <a:latin typeface="Arial"/>
                <a:cs typeface="Arial"/>
              </a:rPr>
              <a:t> (solution) ≈ 100 ns</a:t>
            </a:r>
          </a:p>
          <a:p>
            <a:pPr>
              <a:lnSpc>
                <a:spcPts val="2800"/>
              </a:lnSpc>
            </a:pPr>
            <a:r>
              <a:rPr lang="en-US" sz="2000" dirty="0" err="1" smtClean="0">
                <a:latin typeface="Arial"/>
                <a:cs typeface="Arial"/>
              </a:rPr>
              <a:t>Os</a:t>
            </a:r>
            <a:r>
              <a:rPr lang="en-US" sz="2000" dirty="0" smtClean="0">
                <a:latin typeface="Arial"/>
                <a:cs typeface="Arial"/>
              </a:rPr>
              <a:t>(II)/</a:t>
            </a:r>
            <a:r>
              <a:rPr lang="en-US" sz="2000" dirty="0" err="1" smtClean="0">
                <a:latin typeface="Arial"/>
                <a:cs typeface="Arial"/>
              </a:rPr>
              <a:t>Os</a:t>
            </a:r>
            <a:r>
              <a:rPr lang="en-US" sz="2000" dirty="0" smtClean="0">
                <a:latin typeface="Arial"/>
                <a:cs typeface="Arial"/>
              </a:rPr>
              <a:t>(III), +0.43 V </a:t>
            </a:r>
            <a:r>
              <a:rPr lang="en-US" sz="2000" i="1" dirty="0" smtClean="0">
                <a:latin typeface="Arial"/>
                <a:cs typeface="Arial"/>
              </a:rPr>
              <a:t>vs</a:t>
            </a:r>
            <a:r>
              <a:rPr lang="en-US" sz="2000" dirty="0" smtClean="0">
                <a:latin typeface="Arial"/>
                <a:cs typeface="Arial"/>
              </a:rPr>
              <a:t> Fc</a:t>
            </a:r>
          </a:p>
        </p:txBody>
      </p:sp>
      <p:sp>
        <p:nvSpPr>
          <p:cNvPr id="7" name="TextBox 6"/>
          <p:cNvSpPr txBox="1"/>
          <p:nvPr/>
        </p:nvSpPr>
        <p:spPr>
          <a:xfrm>
            <a:off x="402336" y="5205445"/>
            <a:ext cx="8254567" cy="779124"/>
          </a:xfrm>
          <a:prstGeom prst="rect">
            <a:avLst/>
          </a:prstGeom>
          <a:noFill/>
        </p:spPr>
        <p:txBody>
          <a:bodyPr wrap="none" rtlCol="0">
            <a:spAutoFit/>
          </a:bodyPr>
          <a:lstStyle/>
          <a:p>
            <a:pPr>
              <a:lnSpc>
                <a:spcPts val="2800"/>
              </a:lnSpc>
            </a:pPr>
            <a:r>
              <a:rPr lang="en-US" sz="2000" dirty="0" smtClean="0">
                <a:latin typeface="Arial"/>
                <a:cs typeface="Arial"/>
              </a:rPr>
              <a:t>• Better photo-electron donor than [Ru(</a:t>
            </a:r>
            <a:r>
              <a:rPr lang="en-US" sz="2000" dirty="0" err="1" smtClean="0">
                <a:latin typeface="Arial"/>
                <a:cs typeface="Arial"/>
              </a:rPr>
              <a:t>bipy</a:t>
            </a:r>
            <a:r>
              <a:rPr lang="en-US" sz="2000" dirty="0" smtClean="0">
                <a:latin typeface="Arial"/>
                <a:cs typeface="Arial"/>
              </a:rPr>
              <a:t>)</a:t>
            </a:r>
            <a:r>
              <a:rPr lang="en-US" sz="2000" baseline="-25000" dirty="0" smtClean="0">
                <a:latin typeface="Arial"/>
                <a:cs typeface="Arial"/>
              </a:rPr>
              <a:t>3</a:t>
            </a:r>
            <a:r>
              <a:rPr lang="en-US" sz="2000" dirty="0" smtClean="0">
                <a:latin typeface="Arial"/>
                <a:cs typeface="Arial"/>
              </a:rPr>
              <a:t>]</a:t>
            </a:r>
            <a:r>
              <a:rPr lang="en-US" sz="2000" baseline="30000" dirty="0" smtClean="0">
                <a:latin typeface="Arial"/>
                <a:cs typeface="Arial"/>
              </a:rPr>
              <a:t>2+</a:t>
            </a:r>
            <a:endParaRPr lang="en-US" sz="2000" dirty="0" smtClean="0">
              <a:latin typeface="Arial"/>
              <a:cs typeface="Arial"/>
            </a:endParaRPr>
          </a:p>
          <a:p>
            <a:pPr>
              <a:lnSpc>
                <a:spcPts val="2800"/>
              </a:lnSpc>
            </a:pPr>
            <a:r>
              <a:rPr lang="en-US" sz="2000" dirty="0" smtClean="0">
                <a:latin typeface="Arial"/>
                <a:cs typeface="Arial"/>
              </a:rPr>
              <a:t>• Capable of effecting PET to range of bound electron-accepting guests</a:t>
            </a:r>
          </a:p>
        </p:txBody>
      </p:sp>
      <p:sp>
        <p:nvSpPr>
          <p:cNvPr id="8" name="Rectangle 7"/>
          <p:cNvSpPr/>
          <p:nvPr/>
        </p:nvSpPr>
        <p:spPr>
          <a:xfrm>
            <a:off x="6453776" y="6435543"/>
            <a:ext cx="2690224" cy="307777"/>
          </a:xfrm>
          <a:prstGeom prst="rect">
            <a:avLst/>
          </a:prstGeom>
        </p:spPr>
        <p:txBody>
          <a:bodyPr wrap="none">
            <a:spAutoFit/>
          </a:bodyPr>
          <a:lstStyle/>
          <a:p>
            <a:r>
              <a:rPr lang="en-US" sz="1400" i="1" dirty="0">
                <a:latin typeface="Helvetica"/>
                <a:cs typeface="Helvetica"/>
              </a:rPr>
              <a:t>Dalton Trans., </a:t>
            </a:r>
            <a:r>
              <a:rPr lang="en-US" sz="1400" dirty="0">
                <a:latin typeface="Helvetica"/>
                <a:cs typeface="Helvetica"/>
              </a:rPr>
              <a:t>2015, </a:t>
            </a:r>
            <a:r>
              <a:rPr lang="en-US" sz="1400" b="1" dirty="0">
                <a:latin typeface="Helvetica"/>
                <a:cs typeface="Helvetica"/>
              </a:rPr>
              <a:t>44, </a:t>
            </a:r>
            <a:r>
              <a:rPr lang="en-US" sz="1400" dirty="0">
                <a:latin typeface="Helvetica"/>
                <a:cs typeface="Helvetica"/>
              </a:rPr>
              <a:t>17939 </a:t>
            </a:r>
            <a:endParaRPr lang="en-US" sz="1400" i="1" dirty="0">
              <a:latin typeface="Helvetica"/>
              <a:cs typeface="Helvetica"/>
            </a:endParaRPr>
          </a:p>
        </p:txBody>
      </p:sp>
    </p:spTree>
    <p:extLst>
      <p:ext uri="{BB962C8B-B14F-4D97-AF65-F5344CB8AC3E}">
        <p14:creationId xmlns:p14="http://schemas.microsoft.com/office/powerpoint/2010/main" val="7676670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p:cNvSpPr txBox="1">
            <a:spLocks noChangeArrowheads="1"/>
          </p:cNvSpPr>
          <p:nvPr/>
        </p:nvSpPr>
        <p:spPr bwMode="auto">
          <a:xfrm>
            <a:off x="617974" y="241270"/>
            <a:ext cx="7957861" cy="461665"/>
          </a:xfrm>
          <a:prstGeom prst="rect">
            <a:avLst/>
          </a:prstGeom>
          <a:noFill/>
          <a:ln w="9525">
            <a:noFill/>
            <a:miter lim="800000"/>
            <a:headEnd/>
            <a:tailEnd/>
          </a:ln>
          <a:effectLst/>
        </p:spPr>
        <p:txBody>
          <a:bodyPr wrap="square">
            <a:prstTxWarp prst="textNoShape">
              <a:avLst/>
            </a:prstTxWarp>
            <a:spAutoFit/>
          </a:bodyPr>
          <a:lstStyle/>
          <a:p>
            <a:pPr>
              <a:spcBef>
                <a:spcPct val="50000"/>
              </a:spcBef>
            </a:pPr>
            <a:r>
              <a:rPr lang="en-US" sz="2400" b="1" dirty="0" err="1">
                <a:latin typeface="Arial"/>
                <a:cs typeface="Arial"/>
              </a:rPr>
              <a:t>O</a:t>
            </a:r>
            <a:r>
              <a:rPr lang="en-US" sz="2400" b="1" dirty="0" err="1" smtClean="0">
                <a:latin typeface="Arial"/>
                <a:cs typeface="Arial"/>
              </a:rPr>
              <a:t>ctanuclear</a:t>
            </a:r>
            <a:r>
              <a:rPr lang="en-US" sz="2400" b="1" dirty="0" smtClean="0">
                <a:latin typeface="Arial"/>
                <a:cs typeface="Arial"/>
              </a:rPr>
              <a:t> cubic cage is a stable, nicely-sized host</a:t>
            </a:r>
            <a:endParaRPr lang="en-US" sz="2000" dirty="0">
              <a:latin typeface="Arial"/>
              <a:cs typeface="Arial"/>
            </a:endParaRPr>
          </a:p>
        </p:txBody>
      </p:sp>
      <p:pic>
        <p:nvPicPr>
          <p:cNvPr id="3" name="Picture 2" descr="cube_assembly.jpg"/>
          <p:cNvPicPr>
            <a:picLocks noChangeAspect="1"/>
          </p:cNvPicPr>
          <p:nvPr/>
        </p:nvPicPr>
        <p:blipFill>
          <a:blip r:embed="rId2"/>
          <a:stretch>
            <a:fillRect/>
          </a:stretch>
        </p:blipFill>
        <p:spPr>
          <a:xfrm>
            <a:off x="369888" y="1111321"/>
            <a:ext cx="6486368" cy="1888776"/>
          </a:xfrm>
          <a:prstGeom prst="rect">
            <a:avLst/>
          </a:prstGeom>
        </p:spPr>
      </p:pic>
      <p:sp>
        <p:nvSpPr>
          <p:cNvPr id="4" name="TextBox 3"/>
          <p:cNvSpPr txBox="1"/>
          <p:nvPr/>
        </p:nvSpPr>
        <p:spPr>
          <a:xfrm>
            <a:off x="6968821" y="1305286"/>
            <a:ext cx="1921579" cy="1200329"/>
          </a:xfrm>
          <a:prstGeom prst="rect">
            <a:avLst/>
          </a:prstGeom>
          <a:noFill/>
        </p:spPr>
        <p:txBody>
          <a:bodyPr wrap="square" rtlCol="0">
            <a:spAutoFit/>
          </a:bodyPr>
          <a:lstStyle/>
          <a:p>
            <a:r>
              <a:rPr lang="en-US" dirty="0" smtClean="0">
                <a:latin typeface="Helvetica"/>
                <a:cs typeface="Helvetica"/>
              </a:rPr>
              <a:t>V = 407 Å</a:t>
            </a:r>
            <a:r>
              <a:rPr lang="en-US" baseline="30000" dirty="0" smtClean="0">
                <a:latin typeface="Helvetica"/>
                <a:cs typeface="Helvetica"/>
              </a:rPr>
              <a:t>3</a:t>
            </a:r>
            <a:endParaRPr lang="en-US" dirty="0" smtClean="0">
              <a:latin typeface="Helvetica"/>
              <a:cs typeface="Helvetica"/>
            </a:endParaRPr>
          </a:p>
          <a:p>
            <a:endParaRPr lang="en-US" dirty="0" smtClean="0">
              <a:latin typeface="Helvetica"/>
              <a:cs typeface="Helvetica"/>
            </a:endParaRPr>
          </a:p>
          <a:p>
            <a:r>
              <a:rPr lang="en-US" dirty="0" smtClean="0">
                <a:latin typeface="Helvetica"/>
                <a:cs typeface="Helvetica"/>
              </a:rPr>
              <a:t>Optimal guest size, 224 Å</a:t>
            </a:r>
            <a:r>
              <a:rPr lang="en-US" baseline="30000" dirty="0" smtClean="0">
                <a:latin typeface="Helvetica"/>
                <a:cs typeface="Helvetica"/>
              </a:rPr>
              <a:t>3</a:t>
            </a:r>
            <a:endParaRPr lang="en-US" baseline="30000" dirty="0">
              <a:latin typeface="Helvetica"/>
              <a:cs typeface="Helvetica"/>
            </a:endParaRPr>
          </a:p>
        </p:txBody>
      </p:sp>
      <p:pic>
        <p:nvPicPr>
          <p:cNvPr id="5" name="Picture 4" descr="cube_windows.jpg"/>
          <p:cNvPicPr>
            <a:picLocks noChangeAspect="1"/>
          </p:cNvPicPr>
          <p:nvPr/>
        </p:nvPicPr>
        <p:blipFill>
          <a:blip r:embed="rId3"/>
          <a:stretch>
            <a:fillRect/>
          </a:stretch>
        </p:blipFill>
        <p:spPr>
          <a:xfrm>
            <a:off x="369888" y="3000097"/>
            <a:ext cx="3196658" cy="3202802"/>
          </a:xfrm>
          <a:prstGeom prst="rect">
            <a:avLst/>
          </a:prstGeom>
        </p:spPr>
      </p:pic>
      <p:sp>
        <p:nvSpPr>
          <p:cNvPr id="6" name="TextBox 5"/>
          <p:cNvSpPr txBox="1"/>
          <p:nvPr/>
        </p:nvSpPr>
        <p:spPr>
          <a:xfrm>
            <a:off x="617974" y="6331685"/>
            <a:ext cx="2518638" cy="369332"/>
          </a:xfrm>
          <a:prstGeom prst="rect">
            <a:avLst/>
          </a:prstGeom>
          <a:noFill/>
        </p:spPr>
        <p:txBody>
          <a:bodyPr wrap="none" rtlCol="0">
            <a:spAutoFit/>
          </a:bodyPr>
          <a:lstStyle/>
          <a:p>
            <a:r>
              <a:rPr lang="en-US" dirty="0" smtClean="0">
                <a:latin typeface="Helvetica"/>
                <a:cs typeface="Helvetica"/>
              </a:rPr>
              <a:t>Window diameter ≈ 4Å</a:t>
            </a:r>
            <a:endParaRPr lang="en-US" dirty="0">
              <a:latin typeface="Helvetica"/>
              <a:cs typeface="Helvetica"/>
            </a:endParaRPr>
          </a:p>
        </p:txBody>
      </p:sp>
      <p:pic>
        <p:nvPicPr>
          <p:cNvPr id="7" name="Picture 6" descr="cube_cage_small.jpg"/>
          <p:cNvPicPr>
            <a:picLocks noChangeAspect="1"/>
          </p:cNvPicPr>
          <p:nvPr/>
        </p:nvPicPr>
        <p:blipFill>
          <a:blip r:embed="rId4"/>
          <a:stretch>
            <a:fillRect/>
          </a:stretch>
        </p:blipFill>
        <p:spPr>
          <a:xfrm>
            <a:off x="4687951" y="3107966"/>
            <a:ext cx="2841673" cy="3156195"/>
          </a:xfrm>
          <a:prstGeom prst="rect">
            <a:avLst/>
          </a:prstGeom>
        </p:spPr>
      </p:pic>
      <p:sp>
        <p:nvSpPr>
          <p:cNvPr id="8" name="TextBox 7"/>
          <p:cNvSpPr txBox="1"/>
          <p:nvPr/>
        </p:nvSpPr>
        <p:spPr>
          <a:xfrm>
            <a:off x="5478985" y="6264161"/>
            <a:ext cx="3543369" cy="369332"/>
          </a:xfrm>
          <a:prstGeom prst="rect">
            <a:avLst/>
          </a:prstGeom>
          <a:noFill/>
        </p:spPr>
        <p:txBody>
          <a:bodyPr wrap="square" rtlCol="0">
            <a:spAutoFit/>
          </a:bodyPr>
          <a:lstStyle/>
          <a:p>
            <a:r>
              <a:rPr lang="en-US" dirty="0" smtClean="0">
                <a:latin typeface="Helvetica"/>
                <a:cs typeface="Helvetica"/>
              </a:rPr>
              <a:t>Anions located around surface</a:t>
            </a:r>
            <a:endParaRPr lang="en-US" dirty="0">
              <a:latin typeface="Helvetica"/>
              <a:cs typeface="Helvetica"/>
            </a:endParaRP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2655" y="256032"/>
            <a:ext cx="3934612" cy="1353135"/>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9213" y="2541358"/>
            <a:ext cx="3749040" cy="3072384"/>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0" y="82296"/>
            <a:ext cx="3966464" cy="5887887"/>
          </a:xfrm>
          <a:prstGeom prst="rect">
            <a:avLst/>
          </a:prstGeom>
        </p:spPr>
      </p:pic>
      <p:sp>
        <p:nvSpPr>
          <p:cNvPr id="7" name="TextBox 6"/>
          <p:cNvSpPr txBox="1"/>
          <p:nvPr/>
        </p:nvSpPr>
        <p:spPr>
          <a:xfrm>
            <a:off x="253493" y="6079921"/>
            <a:ext cx="8561323" cy="707886"/>
          </a:xfrm>
          <a:prstGeom prst="rect">
            <a:avLst/>
          </a:prstGeom>
          <a:noFill/>
        </p:spPr>
        <p:txBody>
          <a:bodyPr wrap="square" rtlCol="0">
            <a:spAutoFit/>
          </a:bodyPr>
          <a:lstStyle/>
          <a:p>
            <a:pPr algn="ctr"/>
            <a:r>
              <a:rPr lang="en-US" sz="2000" b="1" dirty="0" smtClean="0">
                <a:latin typeface="Arial"/>
                <a:cs typeface="Arial"/>
              </a:rPr>
              <a:t>Transient absorption spectra show charge-separated Os</a:t>
            </a:r>
            <a:r>
              <a:rPr lang="en-US" sz="2000" b="1" baseline="30000" dirty="0" smtClean="0">
                <a:latin typeface="Arial"/>
                <a:cs typeface="Arial"/>
              </a:rPr>
              <a:t>3+</a:t>
            </a:r>
            <a:r>
              <a:rPr lang="en-US" sz="2000" b="1" dirty="0" smtClean="0">
                <a:latin typeface="Arial"/>
                <a:cs typeface="Arial"/>
              </a:rPr>
              <a:t> / (guest)</a:t>
            </a:r>
            <a:r>
              <a:rPr lang="en-US" sz="2000" b="1" baseline="30000" dirty="0" smtClean="0">
                <a:latin typeface="Arial"/>
                <a:cs typeface="Arial"/>
              </a:rPr>
              <a:t>•–</a:t>
            </a:r>
            <a:r>
              <a:rPr lang="en-US" sz="2000" b="1" dirty="0" smtClean="0">
                <a:latin typeface="Arial"/>
                <a:cs typeface="Arial"/>
              </a:rPr>
              <a:t> states following cage-to-guest PET</a:t>
            </a:r>
            <a:endParaRPr lang="en-US" sz="2000" b="1" baseline="30000" dirty="0" smtClean="0">
              <a:latin typeface="Arial"/>
              <a:cs typeface="Arial"/>
            </a:endParaRPr>
          </a:p>
        </p:txBody>
      </p:sp>
      <p:sp>
        <p:nvSpPr>
          <p:cNvPr id="8" name="TextBox 7"/>
          <p:cNvSpPr txBox="1"/>
          <p:nvPr/>
        </p:nvSpPr>
        <p:spPr>
          <a:xfrm>
            <a:off x="268218" y="2058004"/>
            <a:ext cx="4019049" cy="400110"/>
          </a:xfrm>
          <a:prstGeom prst="rect">
            <a:avLst/>
          </a:prstGeom>
          <a:noFill/>
        </p:spPr>
        <p:txBody>
          <a:bodyPr wrap="none" rtlCol="0">
            <a:spAutoFit/>
          </a:bodyPr>
          <a:lstStyle/>
          <a:p>
            <a:r>
              <a:rPr lang="en-US" sz="2000" i="1" dirty="0" smtClean="0">
                <a:latin typeface="Arial"/>
                <a:cs typeface="Arial"/>
              </a:rPr>
              <a:t>Quenching of </a:t>
            </a:r>
            <a:r>
              <a:rPr lang="en-US" sz="2000" i="1" smtClean="0">
                <a:latin typeface="Arial"/>
                <a:cs typeface="Arial"/>
              </a:rPr>
              <a:t>Os</a:t>
            </a:r>
            <a:r>
              <a:rPr lang="en-US" sz="2000" i="1" baseline="-25000" smtClean="0">
                <a:latin typeface="Arial"/>
                <a:cs typeface="Arial"/>
              </a:rPr>
              <a:t>4</a:t>
            </a:r>
            <a:r>
              <a:rPr lang="en-US" sz="2000" i="1" smtClean="0">
                <a:latin typeface="Arial"/>
                <a:cs typeface="Arial"/>
              </a:rPr>
              <a:t>Zn</a:t>
            </a:r>
            <a:r>
              <a:rPr lang="en-US" sz="2000" i="1" baseline="-25000" smtClean="0">
                <a:latin typeface="Arial"/>
                <a:cs typeface="Arial"/>
              </a:rPr>
              <a:t>4</a:t>
            </a:r>
            <a:r>
              <a:rPr lang="en-US" sz="2000" i="1" smtClean="0">
                <a:latin typeface="Arial"/>
                <a:cs typeface="Arial"/>
              </a:rPr>
              <a:t> cage by NQ</a:t>
            </a:r>
            <a:endParaRPr lang="en-US" sz="2000" i="1" dirty="0" smtClean="0">
              <a:latin typeface="Arial"/>
              <a:cs typeface="Arial"/>
            </a:endParaRPr>
          </a:p>
        </p:txBody>
      </p:sp>
    </p:spTree>
    <p:extLst>
      <p:ext uri="{BB962C8B-B14F-4D97-AF65-F5344CB8AC3E}">
        <p14:creationId xmlns:p14="http://schemas.microsoft.com/office/powerpoint/2010/main" val="175277530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4593" y="182102"/>
            <a:ext cx="5732780" cy="4728226"/>
          </a:xfrm>
          <a:prstGeom prst="rect">
            <a:avLst/>
          </a:prstGeom>
        </p:spPr>
      </p:pic>
      <p:sp>
        <p:nvSpPr>
          <p:cNvPr id="5" name="TextBox 4"/>
          <p:cNvSpPr txBox="1"/>
          <p:nvPr/>
        </p:nvSpPr>
        <p:spPr>
          <a:xfrm>
            <a:off x="274321" y="5029200"/>
            <a:ext cx="8348471" cy="1631216"/>
          </a:xfrm>
          <a:prstGeom prst="rect">
            <a:avLst/>
          </a:prstGeom>
          <a:noFill/>
        </p:spPr>
        <p:txBody>
          <a:bodyPr wrap="square" rtlCol="0">
            <a:spAutoFit/>
          </a:bodyPr>
          <a:lstStyle/>
          <a:p>
            <a:r>
              <a:rPr lang="en-US" sz="2000" dirty="0" smtClean="0">
                <a:latin typeface="Arial"/>
                <a:cs typeface="Arial"/>
              </a:rPr>
              <a:t>Kinetic measurements show formation (20 </a:t>
            </a:r>
            <a:r>
              <a:rPr lang="en-US" sz="2000" dirty="0" err="1" smtClean="0">
                <a:latin typeface="Arial"/>
                <a:cs typeface="Arial"/>
              </a:rPr>
              <a:t>ps</a:t>
            </a:r>
            <a:r>
              <a:rPr lang="en-US" sz="2000" dirty="0" smtClean="0">
                <a:latin typeface="Arial"/>
                <a:cs typeface="Arial"/>
              </a:rPr>
              <a:t>) and decay (200 </a:t>
            </a:r>
            <a:r>
              <a:rPr lang="en-US" sz="2000" dirty="0" err="1" smtClean="0">
                <a:latin typeface="Arial"/>
                <a:cs typeface="Arial"/>
              </a:rPr>
              <a:t>ps</a:t>
            </a:r>
            <a:r>
              <a:rPr lang="en-US" sz="2000" dirty="0" smtClean="0">
                <a:latin typeface="Arial"/>
                <a:cs typeface="Arial"/>
              </a:rPr>
              <a:t>) of charge-separated state</a:t>
            </a:r>
          </a:p>
          <a:p>
            <a:endParaRPr lang="en-US" sz="2000" dirty="0">
              <a:latin typeface="Arial"/>
              <a:cs typeface="Arial"/>
            </a:endParaRPr>
          </a:p>
          <a:p>
            <a:r>
              <a:rPr lang="en-US" sz="2000" dirty="0" smtClean="0">
                <a:latin typeface="Arial"/>
                <a:cs typeface="Arial"/>
              </a:rPr>
              <a:t>Addition of competing guest removes short transients confirming that guest is bound in cavity</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41212" y="448056"/>
            <a:ext cx="2609596" cy="2723185"/>
          </a:xfrm>
          <a:prstGeom prst="rect">
            <a:avLst/>
          </a:prstGeom>
        </p:spPr>
      </p:pic>
      <p:sp>
        <p:nvSpPr>
          <p:cNvPr id="7" name="Rectangle 6"/>
          <p:cNvSpPr/>
          <p:nvPr/>
        </p:nvSpPr>
        <p:spPr>
          <a:xfrm>
            <a:off x="6508640" y="6471511"/>
            <a:ext cx="2560316" cy="307777"/>
          </a:xfrm>
          <a:prstGeom prst="rect">
            <a:avLst/>
          </a:prstGeom>
        </p:spPr>
        <p:txBody>
          <a:bodyPr wrap="none">
            <a:spAutoFit/>
          </a:bodyPr>
          <a:lstStyle/>
          <a:p>
            <a:r>
              <a:rPr lang="en-US" sz="1400" i="1" dirty="0" err="1" smtClean="0">
                <a:latin typeface="Helvetica"/>
                <a:cs typeface="Helvetica"/>
              </a:rPr>
              <a:t>Inorg</a:t>
            </a:r>
            <a:r>
              <a:rPr lang="en-US" sz="1400" i="1" dirty="0" smtClean="0">
                <a:latin typeface="Helvetica"/>
                <a:cs typeface="Helvetica"/>
              </a:rPr>
              <a:t>. Chem., </a:t>
            </a:r>
            <a:r>
              <a:rPr lang="en-US" sz="1400" dirty="0" smtClean="0">
                <a:latin typeface="Helvetica"/>
                <a:cs typeface="Helvetica"/>
              </a:rPr>
              <a:t>2019, </a:t>
            </a:r>
            <a:r>
              <a:rPr lang="en-US" sz="1400" b="1" dirty="0" smtClean="0">
                <a:latin typeface="Helvetica"/>
                <a:cs typeface="Helvetica"/>
              </a:rPr>
              <a:t>58, </a:t>
            </a:r>
            <a:r>
              <a:rPr lang="en-US" sz="1400" dirty="0" smtClean="0">
                <a:latin typeface="Helvetica"/>
                <a:cs typeface="Helvetica"/>
              </a:rPr>
              <a:t>2386 </a:t>
            </a:r>
            <a:endParaRPr lang="en-US" sz="1400" i="1" dirty="0">
              <a:latin typeface="Helvetica"/>
              <a:cs typeface="Helvetica"/>
            </a:endParaRPr>
          </a:p>
        </p:txBody>
      </p:sp>
    </p:spTree>
    <p:extLst>
      <p:ext uri="{BB962C8B-B14F-4D97-AF65-F5344CB8AC3E}">
        <p14:creationId xmlns:p14="http://schemas.microsoft.com/office/powerpoint/2010/main" val="129049250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55263" y="211324"/>
            <a:ext cx="8604855" cy="4093428"/>
          </a:xfrm>
          <a:prstGeom prst="rect">
            <a:avLst/>
          </a:prstGeom>
          <a:noFill/>
        </p:spPr>
        <p:txBody>
          <a:bodyPr wrap="square" rtlCol="0">
            <a:spAutoFit/>
          </a:bodyPr>
          <a:lstStyle/>
          <a:p>
            <a:r>
              <a:rPr lang="en-US" sz="2000" b="1" dirty="0" smtClean="0">
                <a:latin typeface="Arial"/>
                <a:cs typeface="Arial"/>
              </a:rPr>
              <a:t>Synthesis / host guest chemistry / </a:t>
            </a:r>
            <a:r>
              <a:rPr lang="en-US" sz="2000" b="1" dirty="0" err="1" smtClean="0">
                <a:latin typeface="Arial"/>
                <a:cs typeface="Arial"/>
              </a:rPr>
              <a:t>photophysics</a:t>
            </a:r>
            <a:r>
              <a:rPr lang="en-US" sz="2000" b="1" dirty="0" smtClean="0">
                <a:latin typeface="Arial"/>
                <a:cs typeface="Arial"/>
              </a:rPr>
              <a:t> / catalysis </a:t>
            </a:r>
          </a:p>
          <a:p>
            <a:r>
              <a:rPr lang="en-US" sz="2000" b="1" i="1" dirty="0" smtClean="0">
                <a:latin typeface="Arial"/>
                <a:cs typeface="Arial"/>
              </a:rPr>
              <a:t>     </a:t>
            </a:r>
          </a:p>
          <a:p>
            <a:r>
              <a:rPr lang="en-US" sz="2000" b="1" i="1" dirty="0">
                <a:latin typeface="Arial"/>
                <a:cs typeface="Arial"/>
              </a:rPr>
              <a:t> </a:t>
            </a:r>
            <a:r>
              <a:rPr lang="en-US" sz="2000" b="1" i="1" dirty="0" smtClean="0">
                <a:latin typeface="Arial"/>
                <a:cs typeface="Arial"/>
              </a:rPr>
              <a:t>    Will Cullen</a:t>
            </a:r>
          </a:p>
          <a:p>
            <a:r>
              <a:rPr lang="en-US" sz="2000" b="1" i="1" dirty="0" smtClean="0">
                <a:latin typeface="Arial"/>
                <a:cs typeface="Arial"/>
              </a:rPr>
              <a:t>     Chris </a:t>
            </a:r>
            <a:r>
              <a:rPr lang="en-US" sz="2000" b="1" i="1" dirty="0" smtClean="0">
                <a:latin typeface="Arial"/>
                <a:cs typeface="Arial"/>
              </a:rPr>
              <a:t>Taylor</a:t>
            </a:r>
          </a:p>
          <a:p>
            <a:r>
              <a:rPr lang="en-US" sz="2000" b="1" i="1" dirty="0" smtClean="0">
                <a:latin typeface="Arial"/>
                <a:cs typeface="Arial"/>
              </a:rPr>
              <a:t>     Alex </a:t>
            </a:r>
            <a:r>
              <a:rPr lang="en-US" sz="2000" b="1" i="1" dirty="0" err="1" smtClean="0">
                <a:latin typeface="Arial"/>
                <a:cs typeface="Arial"/>
              </a:rPr>
              <a:t>Metherell</a:t>
            </a:r>
            <a:endParaRPr lang="en-US" sz="2000" b="1" i="1" dirty="0" smtClean="0">
              <a:latin typeface="Arial"/>
              <a:cs typeface="Arial"/>
            </a:endParaRPr>
          </a:p>
          <a:p>
            <a:r>
              <a:rPr lang="en-US" sz="2000" b="1" i="1" dirty="0" smtClean="0">
                <a:latin typeface="Arial"/>
                <a:cs typeface="Arial"/>
              </a:rPr>
              <a:t>     </a:t>
            </a:r>
            <a:r>
              <a:rPr lang="en-US" sz="2000" b="1" i="1" dirty="0" err="1" smtClean="0">
                <a:latin typeface="Arial"/>
                <a:cs typeface="Arial"/>
              </a:rPr>
              <a:t>Jerico</a:t>
            </a:r>
            <a:r>
              <a:rPr lang="en-US" sz="2000" b="1" i="1" dirty="0" smtClean="0">
                <a:latin typeface="Arial"/>
                <a:cs typeface="Arial"/>
              </a:rPr>
              <a:t> Piper</a:t>
            </a:r>
          </a:p>
          <a:p>
            <a:r>
              <a:rPr lang="en-US" sz="2000" b="1" i="1" dirty="0" smtClean="0">
                <a:latin typeface="Arial"/>
                <a:cs typeface="Arial"/>
              </a:rPr>
              <a:t>     Ashley </a:t>
            </a:r>
            <a:r>
              <a:rPr lang="en-US" sz="2000" b="1" i="1" dirty="0" err="1" smtClean="0">
                <a:latin typeface="Arial"/>
                <a:cs typeface="Arial"/>
              </a:rPr>
              <a:t>Wragg</a:t>
            </a:r>
            <a:endParaRPr lang="en-US" sz="2000" b="1" i="1" dirty="0" smtClean="0">
              <a:latin typeface="Arial"/>
              <a:cs typeface="Arial"/>
            </a:endParaRPr>
          </a:p>
          <a:p>
            <a:r>
              <a:rPr lang="en-US" sz="2000" b="1" i="1" dirty="0">
                <a:latin typeface="Arial"/>
                <a:cs typeface="Arial"/>
              </a:rPr>
              <a:t> </a:t>
            </a:r>
            <a:r>
              <a:rPr lang="en-US" sz="2000" b="1" i="1" dirty="0" smtClean="0">
                <a:latin typeface="Arial"/>
                <a:cs typeface="Arial"/>
              </a:rPr>
              <a:t>    Jennifer Train</a:t>
            </a:r>
          </a:p>
          <a:p>
            <a:r>
              <a:rPr lang="en-US" sz="2000" b="1" i="1" dirty="0">
                <a:latin typeface="Arial"/>
                <a:cs typeface="Arial"/>
              </a:rPr>
              <a:t> </a:t>
            </a:r>
            <a:r>
              <a:rPr lang="en-US" sz="2000" b="1" i="1" dirty="0" smtClean="0">
                <a:latin typeface="Arial"/>
                <a:cs typeface="Arial"/>
              </a:rPr>
              <a:t>    Stephen </a:t>
            </a:r>
            <a:r>
              <a:rPr lang="en-US" sz="2000" b="1" i="1" dirty="0" smtClean="0">
                <a:latin typeface="Arial"/>
                <a:cs typeface="Arial"/>
              </a:rPr>
              <a:t>Argent</a:t>
            </a:r>
          </a:p>
          <a:p>
            <a:r>
              <a:rPr lang="en-US" sz="2000" b="1" i="1" dirty="0" smtClean="0">
                <a:latin typeface="Arial"/>
                <a:cs typeface="Arial"/>
              </a:rPr>
              <a:t>     Cristina </a:t>
            </a:r>
            <a:r>
              <a:rPr lang="en-US" sz="2000" b="1" i="1" dirty="0" err="1" smtClean="0">
                <a:latin typeface="Arial"/>
                <a:cs typeface="Arial"/>
              </a:rPr>
              <a:t>Mozaceanu</a:t>
            </a:r>
            <a:endParaRPr lang="en-US" sz="2000" b="1" i="1" dirty="0" smtClean="0">
              <a:latin typeface="Arial"/>
              <a:cs typeface="Arial"/>
            </a:endParaRPr>
          </a:p>
          <a:p>
            <a:r>
              <a:rPr lang="en-US" sz="2000" b="1" i="1" dirty="0" smtClean="0">
                <a:latin typeface="Arial"/>
                <a:cs typeface="Arial"/>
              </a:rPr>
              <a:t>     </a:t>
            </a:r>
          </a:p>
          <a:p>
            <a:r>
              <a:rPr lang="en-US" sz="2000" b="1" i="1" dirty="0" smtClean="0">
                <a:solidFill>
                  <a:srgbClr val="800000"/>
                </a:solidFill>
                <a:latin typeface="Arial"/>
                <a:cs typeface="Arial"/>
              </a:rPr>
              <a:t>     </a:t>
            </a:r>
          </a:p>
          <a:p>
            <a:r>
              <a:rPr lang="en-US" sz="2000" b="1" i="1" dirty="0" smtClean="0">
                <a:solidFill>
                  <a:srgbClr val="800000"/>
                </a:solidFill>
                <a:latin typeface="Arial"/>
                <a:cs typeface="Arial"/>
              </a:rPr>
              <a:t>     </a:t>
            </a:r>
          </a:p>
        </p:txBody>
      </p:sp>
      <p:sp>
        <p:nvSpPr>
          <p:cNvPr id="7" name="TextBox 6"/>
          <p:cNvSpPr txBox="1"/>
          <p:nvPr/>
        </p:nvSpPr>
        <p:spPr>
          <a:xfrm>
            <a:off x="255263" y="5086868"/>
            <a:ext cx="3090334" cy="1323439"/>
          </a:xfrm>
          <a:prstGeom prst="rect">
            <a:avLst/>
          </a:prstGeom>
          <a:noFill/>
        </p:spPr>
        <p:txBody>
          <a:bodyPr wrap="square" rtlCol="0">
            <a:spAutoFit/>
          </a:bodyPr>
          <a:lstStyle/>
          <a:p>
            <a:r>
              <a:rPr lang="en-US" sz="2000" b="1" dirty="0" smtClean="0">
                <a:solidFill>
                  <a:srgbClr val="000000"/>
                </a:solidFill>
                <a:latin typeface="Arial"/>
                <a:cs typeface="Arial"/>
              </a:rPr>
              <a:t>Funding: </a:t>
            </a:r>
          </a:p>
          <a:p>
            <a:r>
              <a:rPr lang="en-US" sz="2000" b="1" i="1" dirty="0" smtClean="0">
                <a:solidFill>
                  <a:srgbClr val="000000"/>
                </a:solidFill>
                <a:latin typeface="Arial"/>
                <a:cs typeface="Arial"/>
              </a:rPr>
              <a:t>	EPSRC</a:t>
            </a:r>
          </a:p>
          <a:p>
            <a:r>
              <a:rPr lang="en-US" sz="2000" b="1" i="1" dirty="0" smtClean="0">
                <a:solidFill>
                  <a:srgbClr val="000000"/>
                </a:solidFill>
                <a:latin typeface="Arial"/>
                <a:cs typeface="Arial"/>
              </a:rPr>
              <a:t>	</a:t>
            </a:r>
            <a:r>
              <a:rPr lang="en-US" sz="2000" b="1" i="1" dirty="0" err="1" smtClean="0">
                <a:solidFill>
                  <a:srgbClr val="000000"/>
                </a:solidFill>
                <a:latin typeface="Arial"/>
                <a:cs typeface="Arial"/>
              </a:rPr>
              <a:t>Leverhulme</a:t>
            </a:r>
            <a:r>
              <a:rPr lang="en-US" sz="2000" b="1" i="1" dirty="0" smtClean="0">
                <a:solidFill>
                  <a:srgbClr val="000000"/>
                </a:solidFill>
                <a:latin typeface="Arial"/>
                <a:cs typeface="Arial"/>
              </a:rPr>
              <a:t> </a:t>
            </a:r>
            <a:r>
              <a:rPr lang="en-US" sz="2000" b="1" i="1" dirty="0" smtClean="0">
                <a:solidFill>
                  <a:srgbClr val="000000"/>
                </a:solidFill>
                <a:latin typeface="Arial"/>
                <a:cs typeface="Arial"/>
              </a:rPr>
              <a:t>Trust</a:t>
            </a:r>
          </a:p>
          <a:p>
            <a:r>
              <a:rPr lang="en-US" sz="2000" b="1" i="1" dirty="0">
                <a:solidFill>
                  <a:srgbClr val="000000"/>
                </a:solidFill>
                <a:latin typeface="Arial"/>
                <a:cs typeface="Arial"/>
              </a:rPr>
              <a:t>	</a:t>
            </a:r>
            <a:r>
              <a:rPr lang="en-US" sz="2000" b="1" i="1" dirty="0" smtClean="0">
                <a:solidFill>
                  <a:srgbClr val="000000"/>
                </a:solidFill>
                <a:latin typeface="Arial"/>
                <a:cs typeface="Arial"/>
              </a:rPr>
              <a:t>EU (‘NOAH’ ITN)</a:t>
            </a:r>
            <a:endParaRPr lang="en-US" sz="2000" b="1" dirty="0">
              <a:solidFill>
                <a:srgbClr val="000000"/>
              </a:solidFill>
              <a:latin typeface="Arial"/>
              <a:cs typeface="Arial"/>
            </a:endParaRPr>
          </a:p>
        </p:txBody>
      </p:sp>
      <p:sp>
        <p:nvSpPr>
          <p:cNvPr id="8" name="TextBox 7"/>
          <p:cNvSpPr txBox="1"/>
          <p:nvPr/>
        </p:nvSpPr>
        <p:spPr>
          <a:xfrm>
            <a:off x="4311010" y="5240755"/>
            <a:ext cx="4236070" cy="1015663"/>
          </a:xfrm>
          <a:prstGeom prst="rect">
            <a:avLst/>
          </a:prstGeom>
          <a:noFill/>
        </p:spPr>
        <p:txBody>
          <a:bodyPr wrap="square" rtlCol="0">
            <a:spAutoFit/>
          </a:bodyPr>
          <a:lstStyle/>
          <a:p>
            <a:r>
              <a:rPr lang="en-US" sz="2000" b="1" dirty="0" smtClean="0">
                <a:solidFill>
                  <a:srgbClr val="000000"/>
                </a:solidFill>
                <a:latin typeface="Arial"/>
                <a:cs typeface="Arial"/>
              </a:rPr>
              <a:t>Collaborators: </a:t>
            </a:r>
            <a:r>
              <a:rPr lang="en-US" sz="2000" b="1" i="1" dirty="0" smtClean="0">
                <a:solidFill>
                  <a:srgbClr val="000000"/>
                </a:solidFill>
                <a:latin typeface="Arial"/>
                <a:cs typeface="Arial"/>
              </a:rPr>
              <a:t>Chris Hunter</a:t>
            </a:r>
          </a:p>
          <a:p>
            <a:r>
              <a:rPr lang="en-US" sz="2000" b="1" i="1" dirty="0" smtClean="0">
                <a:solidFill>
                  <a:srgbClr val="000000"/>
                </a:solidFill>
                <a:latin typeface="Arial"/>
                <a:cs typeface="Arial"/>
              </a:rPr>
              <a:t>				Nick Williams</a:t>
            </a:r>
          </a:p>
          <a:p>
            <a:r>
              <a:rPr lang="en-US" sz="2000" b="1" i="1" dirty="0">
                <a:solidFill>
                  <a:srgbClr val="000000"/>
                </a:solidFill>
                <a:latin typeface="Arial"/>
                <a:cs typeface="Arial"/>
              </a:rPr>
              <a:t>	</a:t>
            </a:r>
            <a:r>
              <a:rPr lang="en-US" sz="2000" b="1" i="1" dirty="0" smtClean="0">
                <a:solidFill>
                  <a:srgbClr val="000000"/>
                </a:solidFill>
                <a:latin typeface="Arial"/>
                <a:cs typeface="Arial"/>
              </a:rPr>
              <a:t>			Julia Weinstein</a:t>
            </a:r>
            <a:endParaRPr lang="en-US" sz="2000" b="1" dirty="0">
              <a:solidFill>
                <a:srgbClr val="000000"/>
              </a:solidFill>
              <a:latin typeface="Arial"/>
              <a:cs typeface="Arial"/>
            </a:endParaRPr>
          </a:p>
        </p:txBody>
      </p:sp>
      <p:pic>
        <p:nvPicPr>
          <p:cNvPr id="10" name="Picture 9" descr="Fig6.jpg"/>
          <p:cNvPicPr>
            <a:picLocks noChangeAspect="1"/>
          </p:cNvPicPr>
          <p:nvPr/>
        </p:nvPicPr>
        <p:blipFill>
          <a:blip r:embed="rId2"/>
          <a:stretch>
            <a:fillRect/>
          </a:stretch>
        </p:blipFill>
        <p:spPr>
          <a:xfrm>
            <a:off x="4052922" y="1088349"/>
            <a:ext cx="3926434" cy="358116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8"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MMP1 (3).png"/>
          <p:cNvPicPr>
            <a:picLocks noChangeAspect="1"/>
          </p:cNvPicPr>
          <p:nvPr/>
        </p:nvPicPr>
        <p:blipFill>
          <a:blip r:embed="rId2"/>
          <a:stretch>
            <a:fillRect/>
          </a:stretch>
        </p:blipFill>
        <p:spPr>
          <a:xfrm>
            <a:off x="0" y="0"/>
            <a:ext cx="9144000" cy="6858000"/>
          </a:xfrm>
          <a:prstGeom prst="rect">
            <a:avLst/>
          </a:prstGeom>
        </p:spPr>
      </p:pic>
      <p:sp>
        <p:nvSpPr>
          <p:cNvPr id="3" name="TextBox 2"/>
          <p:cNvSpPr txBox="1"/>
          <p:nvPr/>
        </p:nvSpPr>
        <p:spPr>
          <a:xfrm>
            <a:off x="6654799" y="330200"/>
            <a:ext cx="1877587" cy="1200328"/>
          </a:xfrm>
          <a:prstGeom prst="rect">
            <a:avLst/>
          </a:prstGeom>
          <a:noFill/>
        </p:spPr>
        <p:txBody>
          <a:bodyPr wrap="none" rtlCol="0">
            <a:spAutoFit/>
          </a:bodyPr>
          <a:lstStyle/>
          <a:p>
            <a:r>
              <a:rPr lang="en-US" sz="2400" b="1" dirty="0" smtClean="0">
                <a:latin typeface="Arial"/>
                <a:cs typeface="Arial"/>
              </a:rPr>
              <a:t>Thank you</a:t>
            </a:r>
          </a:p>
          <a:p>
            <a:endParaRPr lang="en-US" sz="2400" b="1" dirty="0" smtClean="0">
              <a:latin typeface="Arial"/>
              <a:cs typeface="Arial"/>
            </a:endParaRPr>
          </a:p>
          <a:p>
            <a:r>
              <a:rPr lang="en-US" sz="2400" b="1" dirty="0" smtClean="0">
                <a:latin typeface="Arial"/>
                <a:cs typeface="Arial"/>
              </a:rPr>
              <a:t>Questions?</a:t>
            </a: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73913" y="245756"/>
            <a:ext cx="7235219" cy="412934"/>
          </a:xfrm>
          <a:prstGeom prst="rect">
            <a:avLst/>
          </a:prstGeom>
          <a:noFill/>
        </p:spPr>
        <p:txBody>
          <a:bodyPr wrap="square" rtlCol="0">
            <a:spAutoFit/>
          </a:bodyPr>
          <a:lstStyle/>
          <a:p>
            <a:pPr>
              <a:lnSpc>
                <a:spcPts val="2460"/>
              </a:lnSpc>
            </a:pPr>
            <a:r>
              <a:rPr lang="en-US" sz="2400" b="1" dirty="0" smtClean="0">
                <a:latin typeface="Arial"/>
                <a:cs typeface="Arial"/>
              </a:rPr>
              <a:t>Water-soluble analogue for better </a:t>
            </a:r>
            <a:r>
              <a:rPr lang="en-US" sz="2400" b="1" smtClean="0">
                <a:latin typeface="Arial"/>
                <a:cs typeface="Arial"/>
              </a:rPr>
              <a:t>guest binding</a:t>
            </a:r>
            <a:endParaRPr lang="en-US" sz="2400" b="1" dirty="0">
              <a:latin typeface="Arial"/>
              <a:cs typeface="Arial"/>
            </a:endParaRPr>
          </a:p>
        </p:txBody>
      </p:sp>
      <p:pic>
        <p:nvPicPr>
          <p:cNvPr id="3" name="Picture 2" descr="L15Nap_OH.tif"/>
          <p:cNvPicPr>
            <a:picLocks noChangeAspect="1"/>
          </p:cNvPicPr>
          <p:nvPr/>
        </p:nvPicPr>
        <p:blipFill>
          <a:blip r:embed="rId2"/>
          <a:stretch>
            <a:fillRect/>
          </a:stretch>
        </p:blipFill>
        <p:spPr>
          <a:xfrm>
            <a:off x="748451" y="819560"/>
            <a:ext cx="7167880" cy="2161972"/>
          </a:xfrm>
          <a:prstGeom prst="rect">
            <a:avLst/>
          </a:prstGeom>
        </p:spPr>
      </p:pic>
      <p:grpSp>
        <p:nvGrpSpPr>
          <p:cNvPr id="5" name="Group 7"/>
          <p:cNvGrpSpPr/>
          <p:nvPr/>
        </p:nvGrpSpPr>
        <p:grpSpPr>
          <a:xfrm>
            <a:off x="393916" y="3303272"/>
            <a:ext cx="3805950" cy="3406103"/>
            <a:chOff x="393916" y="3303272"/>
            <a:chExt cx="3805950" cy="3406103"/>
          </a:xfrm>
        </p:grpSpPr>
        <p:pic>
          <p:nvPicPr>
            <p:cNvPr id="4" name="Picture 3" descr="cube_windows.jpg"/>
            <p:cNvPicPr>
              <a:picLocks noChangeAspect="1"/>
            </p:cNvPicPr>
            <p:nvPr/>
          </p:nvPicPr>
          <p:blipFill>
            <a:blip r:embed="rId3"/>
            <a:stretch>
              <a:fillRect/>
            </a:stretch>
          </p:blipFill>
          <p:spPr>
            <a:xfrm>
              <a:off x="725497" y="3303272"/>
              <a:ext cx="2914120" cy="2919721"/>
            </a:xfrm>
            <a:prstGeom prst="rect">
              <a:avLst/>
            </a:prstGeom>
          </p:spPr>
        </p:pic>
        <p:sp>
          <p:nvSpPr>
            <p:cNvPr id="6" name="TextBox 5"/>
            <p:cNvSpPr txBox="1"/>
            <p:nvPr/>
          </p:nvSpPr>
          <p:spPr>
            <a:xfrm>
              <a:off x="393916" y="6309265"/>
              <a:ext cx="3805950" cy="400110"/>
            </a:xfrm>
            <a:prstGeom prst="rect">
              <a:avLst/>
            </a:prstGeom>
            <a:noFill/>
          </p:spPr>
          <p:txBody>
            <a:bodyPr wrap="none" rtlCol="0">
              <a:spAutoFit/>
            </a:bodyPr>
            <a:lstStyle/>
            <a:p>
              <a:r>
                <a:rPr lang="en-US" sz="2000" dirty="0" smtClean="0">
                  <a:latin typeface="Arial"/>
                  <a:cs typeface="Arial"/>
                </a:rPr>
                <a:t>MeCN soluble Co</a:t>
              </a:r>
              <a:r>
                <a:rPr lang="en-US" sz="2000" baseline="-25000" dirty="0" smtClean="0">
                  <a:latin typeface="Arial"/>
                  <a:cs typeface="Arial"/>
                </a:rPr>
                <a:t>8</a:t>
              </a:r>
              <a:r>
                <a:rPr lang="en-US" sz="2000" dirty="0" smtClean="0">
                  <a:latin typeface="Arial"/>
                  <a:cs typeface="Arial"/>
                </a:rPr>
                <a:t>L</a:t>
              </a:r>
              <a:r>
                <a:rPr lang="en-US" sz="2000" baseline="-25000" dirty="0" smtClean="0">
                  <a:latin typeface="Arial"/>
                  <a:cs typeface="Arial"/>
                </a:rPr>
                <a:t>12</a:t>
              </a:r>
              <a:r>
                <a:rPr lang="en-US" sz="2000" dirty="0" smtClean="0">
                  <a:latin typeface="Arial"/>
                  <a:cs typeface="Arial"/>
                </a:rPr>
                <a:t> host cage</a:t>
              </a:r>
              <a:endParaRPr lang="en-US" sz="2000" dirty="0">
                <a:latin typeface="Arial"/>
                <a:cs typeface="Arial"/>
              </a:endParaRPr>
            </a:p>
          </p:txBody>
        </p:sp>
      </p:grpSp>
      <p:grpSp>
        <p:nvGrpSpPr>
          <p:cNvPr id="8" name="Group 10"/>
          <p:cNvGrpSpPr/>
          <p:nvPr/>
        </p:nvGrpSpPr>
        <p:grpSpPr>
          <a:xfrm>
            <a:off x="4491523" y="3242976"/>
            <a:ext cx="3753727" cy="3466399"/>
            <a:chOff x="4491523" y="3242976"/>
            <a:chExt cx="3753727" cy="3466399"/>
          </a:xfrm>
        </p:grpSpPr>
        <p:sp>
          <p:nvSpPr>
            <p:cNvPr id="7" name="TextBox 6"/>
            <p:cNvSpPr txBox="1"/>
            <p:nvPr/>
          </p:nvSpPr>
          <p:spPr>
            <a:xfrm>
              <a:off x="4491523" y="6309265"/>
              <a:ext cx="3753727" cy="400110"/>
            </a:xfrm>
            <a:prstGeom prst="rect">
              <a:avLst/>
            </a:prstGeom>
            <a:noFill/>
          </p:spPr>
          <p:txBody>
            <a:bodyPr wrap="none" rtlCol="0">
              <a:spAutoFit/>
            </a:bodyPr>
            <a:lstStyle/>
            <a:p>
              <a:r>
                <a:rPr lang="en-US" sz="2000" dirty="0" smtClean="0">
                  <a:latin typeface="Arial"/>
                  <a:cs typeface="Arial"/>
                </a:rPr>
                <a:t>Water soluble Co</a:t>
              </a:r>
              <a:r>
                <a:rPr lang="en-US" sz="2000" baseline="-25000" dirty="0" smtClean="0">
                  <a:latin typeface="Arial"/>
                  <a:cs typeface="Arial"/>
                </a:rPr>
                <a:t>8</a:t>
              </a:r>
              <a:r>
                <a:rPr lang="en-US" sz="2000" dirty="0" smtClean="0">
                  <a:latin typeface="Arial"/>
                  <a:cs typeface="Arial"/>
                </a:rPr>
                <a:t>L</a:t>
              </a:r>
              <a:r>
                <a:rPr lang="en-US" sz="2000" baseline="-25000" dirty="0" smtClean="0">
                  <a:latin typeface="Arial"/>
                  <a:cs typeface="Arial"/>
                </a:rPr>
                <a:t>12</a:t>
              </a:r>
              <a:r>
                <a:rPr lang="en-US" sz="2000" dirty="0" smtClean="0">
                  <a:latin typeface="Arial"/>
                  <a:cs typeface="Arial"/>
                </a:rPr>
                <a:t> host cage</a:t>
              </a:r>
              <a:endParaRPr lang="en-US" sz="2000" dirty="0">
                <a:latin typeface="Arial"/>
                <a:cs typeface="Arial"/>
              </a:endParaRPr>
            </a:p>
          </p:txBody>
        </p:sp>
        <p:pic>
          <p:nvPicPr>
            <p:cNvPr id="10" name="Picture 9" descr="water_sol_cage_sfil.jpg"/>
            <p:cNvPicPr>
              <a:picLocks noChangeAspect="1"/>
            </p:cNvPicPr>
            <p:nvPr/>
          </p:nvPicPr>
          <p:blipFill>
            <a:blip r:embed="rId4"/>
            <a:stretch>
              <a:fillRect/>
            </a:stretch>
          </p:blipFill>
          <p:spPr>
            <a:xfrm>
              <a:off x="4646095" y="3242976"/>
              <a:ext cx="3115056" cy="3040888"/>
            </a:xfrm>
            <a:prstGeom prst="rect">
              <a:avLst/>
            </a:prstGeom>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115569" y="204845"/>
            <a:ext cx="6656832" cy="733534"/>
          </a:xfrm>
          <a:prstGeom prst="rect">
            <a:avLst/>
          </a:prstGeom>
          <a:noFill/>
        </p:spPr>
        <p:txBody>
          <a:bodyPr wrap="square" rtlCol="0">
            <a:spAutoFit/>
          </a:bodyPr>
          <a:lstStyle/>
          <a:p>
            <a:pPr algn="ctr">
              <a:lnSpc>
                <a:spcPts val="2460"/>
              </a:lnSpc>
            </a:pPr>
            <a:r>
              <a:rPr lang="en-US" sz="2400" b="1" dirty="0" smtClean="0">
                <a:latin typeface="Arial"/>
                <a:cs typeface="Arial"/>
              </a:rPr>
              <a:t>Hydrophobic effect ensures strong binding of guests in water</a:t>
            </a:r>
            <a:endParaRPr lang="en-US" sz="2400" b="1" dirty="0">
              <a:latin typeface="Arial"/>
              <a:cs typeface="Aria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9921" y="1479748"/>
            <a:ext cx="7463536" cy="2752050"/>
          </a:xfrm>
          <a:prstGeom prst="rect">
            <a:avLst/>
          </a:prstGeom>
        </p:spPr>
      </p:pic>
      <p:sp>
        <p:nvSpPr>
          <p:cNvPr id="4" name="TextBox 3"/>
          <p:cNvSpPr txBox="1"/>
          <p:nvPr/>
        </p:nvSpPr>
        <p:spPr>
          <a:xfrm>
            <a:off x="859536" y="4773168"/>
            <a:ext cx="7424928" cy="1631216"/>
          </a:xfrm>
          <a:prstGeom prst="rect">
            <a:avLst/>
          </a:prstGeom>
          <a:noFill/>
        </p:spPr>
        <p:txBody>
          <a:bodyPr wrap="square" rtlCol="0">
            <a:spAutoFit/>
          </a:bodyPr>
          <a:lstStyle/>
          <a:p>
            <a:pPr algn="ctr"/>
            <a:r>
              <a:rPr lang="en-US" sz="2000" dirty="0" smtClean="0">
                <a:latin typeface="Arial"/>
                <a:cs typeface="Arial"/>
              </a:rPr>
              <a:t>Binding constants 10</a:t>
            </a:r>
            <a:r>
              <a:rPr lang="en-US" sz="2000" baseline="30000" dirty="0" smtClean="0">
                <a:latin typeface="Arial"/>
                <a:cs typeface="Arial"/>
              </a:rPr>
              <a:t>3</a:t>
            </a:r>
            <a:r>
              <a:rPr lang="en-US" sz="2000" dirty="0" smtClean="0">
                <a:latin typeface="Arial"/>
                <a:cs typeface="Arial"/>
              </a:rPr>
              <a:t> – 10</a:t>
            </a:r>
            <a:r>
              <a:rPr lang="en-US" sz="2000" baseline="30000" dirty="0" smtClean="0">
                <a:latin typeface="Arial"/>
                <a:cs typeface="Arial"/>
              </a:rPr>
              <a:t>6</a:t>
            </a:r>
            <a:r>
              <a:rPr lang="en-US" sz="2000" dirty="0" smtClean="0">
                <a:latin typeface="Arial"/>
                <a:cs typeface="Arial"/>
              </a:rPr>
              <a:t> M</a:t>
            </a:r>
            <a:r>
              <a:rPr lang="en-US" sz="2000" baseline="30000" dirty="0" smtClean="0">
                <a:latin typeface="Arial"/>
                <a:cs typeface="Arial"/>
              </a:rPr>
              <a:t>-1</a:t>
            </a:r>
            <a:r>
              <a:rPr lang="en-US" sz="2000" dirty="0" smtClean="0">
                <a:latin typeface="Arial"/>
                <a:cs typeface="Arial"/>
              </a:rPr>
              <a:t> in water depending on hydrophobic surface area / goodness of fit</a:t>
            </a:r>
          </a:p>
          <a:p>
            <a:pPr algn="ctr"/>
            <a:endParaRPr lang="en-US" sz="2000" dirty="0">
              <a:latin typeface="Arial"/>
              <a:cs typeface="Arial"/>
            </a:endParaRPr>
          </a:p>
          <a:p>
            <a:pPr algn="ctr"/>
            <a:r>
              <a:rPr lang="en-US" sz="2000" dirty="0" smtClean="0">
                <a:latin typeface="Arial"/>
                <a:cs typeface="Arial"/>
              </a:rPr>
              <a:t>1:1 binding from many luminescence / NMR titrations and crystal structures</a:t>
            </a:r>
          </a:p>
        </p:txBody>
      </p:sp>
    </p:spTree>
    <p:extLst>
      <p:ext uri="{BB962C8B-B14F-4D97-AF65-F5344CB8AC3E}">
        <p14:creationId xmlns:p14="http://schemas.microsoft.com/office/powerpoint/2010/main" val="17342864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4979" y="549458"/>
            <a:ext cx="3787648" cy="3013680"/>
          </a:xfrm>
          <a:prstGeom prst="rect">
            <a:avLst/>
          </a:prstGeom>
        </p:spPr>
      </p:pic>
      <p:pic>
        <p:nvPicPr>
          <p:cNvPr id="5" name="Picture 4" descr="Fig6a_crystalstructure_small.jpg"/>
          <p:cNvPicPr>
            <a:picLocks noChangeAspect="1"/>
          </p:cNvPicPr>
          <p:nvPr/>
        </p:nvPicPr>
        <p:blipFill>
          <a:blip r:embed="rId3"/>
          <a:stretch>
            <a:fillRect/>
          </a:stretch>
        </p:blipFill>
        <p:spPr>
          <a:xfrm>
            <a:off x="4785519" y="473285"/>
            <a:ext cx="3558729" cy="3166027"/>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5939" y="3639312"/>
            <a:ext cx="3193795" cy="3193795"/>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71568" y="3814845"/>
            <a:ext cx="3786632" cy="2925025"/>
          </a:xfrm>
          <a:prstGeom prst="rect">
            <a:avLst/>
          </a:prstGeom>
        </p:spPr>
      </p:pic>
      <p:sp>
        <p:nvSpPr>
          <p:cNvPr id="8" name="TextBox 7"/>
          <p:cNvSpPr txBox="1"/>
          <p:nvPr/>
        </p:nvSpPr>
        <p:spPr>
          <a:xfrm>
            <a:off x="448056" y="131693"/>
            <a:ext cx="8037575" cy="412934"/>
          </a:xfrm>
          <a:prstGeom prst="rect">
            <a:avLst/>
          </a:prstGeom>
          <a:noFill/>
        </p:spPr>
        <p:txBody>
          <a:bodyPr wrap="square" rtlCol="0">
            <a:spAutoFit/>
          </a:bodyPr>
          <a:lstStyle/>
          <a:p>
            <a:pPr algn="ctr">
              <a:lnSpc>
                <a:spcPts val="2460"/>
              </a:lnSpc>
            </a:pPr>
            <a:r>
              <a:rPr lang="en-US" sz="2400" b="1" dirty="0" smtClean="0">
                <a:latin typeface="Arial"/>
                <a:cs typeface="Arial"/>
              </a:rPr>
              <a:t>Guests H-bond to cage interior surface</a:t>
            </a:r>
            <a:endParaRPr lang="en-US" sz="2400" b="1" dirty="0">
              <a:latin typeface="Arial"/>
              <a:cs typeface="Arial"/>
            </a:endParaRPr>
          </a:p>
        </p:txBody>
      </p:sp>
    </p:spTree>
    <p:extLst>
      <p:ext uri="{BB962C8B-B14F-4D97-AF65-F5344CB8AC3E}">
        <p14:creationId xmlns:p14="http://schemas.microsoft.com/office/powerpoint/2010/main" val="13712928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48056" y="131693"/>
            <a:ext cx="8037575" cy="412934"/>
          </a:xfrm>
          <a:prstGeom prst="rect">
            <a:avLst/>
          </a:prstGeom>
          <a:noFill/>
        </p:spPr>
        <p:txBody>
          <a:bodyPr wrap="square" rtlCol="0">
            <a:spAutoFit/>
          </a:bodyPr>
          <a:lstStyle/>
          <a:p>
            <a:pPr algn="ctr">
              <a:lnSpc>
                <a:spcPts val="2460"/>
              </a:lnSpc>
            </a:pPr>
            <a:r>
              <a:rPr lang="en-US" sz="2400" b="1" smtClean="0">
                <a:latin typeface="Arial"/>
                <a:cs typeface="Arial"/>
              </a:rPr>
              <a:t>Windows on surface </a:t>
            </a:r>
            <a:r>
              <a:rPr lang="en-US" sz="2400" b="1" dirty="0" smtClean="0">
                <a:latin typeface="Arial"/>
                <a:cs typeface="Arial"/>
              </a:rPr>
              <a:t>provide anion binding pockets</a:t>
            </a:r>
            <a:endParaRPr lang="en-US" sz="2400" b="1" dirty="0">
              <a:latin typeface="Arial"/>
              <a:cs typeface="Arial"/>
            </a:endParaRPr>
          </a:p>
        </p:txBody>
      </p:sp>
      <p:grpSp>
        <p:nvGrpSpPr>
          <p:cNvPr id="3" name="Group 10"/>
          <p:cNvGrpSpPr/>
          <p:nvPr/>
        </p:nvGrpSpPr>
        <p:grpSpPr>
          <a:xfrm>
            <a:off x="812640" y="3741757"/>
            <a:ext cx="3654203" cy="2875956"/>
            <a:chOff x="4572000" y="211667"/>
            <a:chExt cx="4146325" cy="3224092"/>
          </a:xfrm>
        </p:grpSpPr>
        <p:pic>
          <p:nvPicPr>
            <p:cNvPr id="4" name="Picture 3" descr="Fig4c_small.jpg"/>
            <p:cNvPicPr>
              <a:picLocks noChangeAspect="1"/>
            </p:cNvPicPr>
            <p:nvPr/>
          </p:nvPicPr>
          <p:blipFill>
            <a:blip r:embed="rId2"/>
            <a:stretch>
              <a:fillRect/>
            </a:stretch>
          </p:blipFill>
          <p:spPr>
            <a:xfrm>
              <a:off x="4572000" y="211667"/>
              <a:ext cx="3420533" cy="3224092"/>
            </a:xfrm>
            <a:prstGeom prst="rect">
              <a:avLst/>
            </a:prstGeom>
          </p:spPr>
        </p:pic>
        <p:sp>
          <p:nvSpPr>
            <p:cNvPr id="5" name="TextBox 4"/>
            <p:cNvSpPr txBox="1"/>
            <p:nvPr/>
          </p:nvSpPr>
          <p:spPr>
            <a:xfrm>
              <a:off x="7873214" y="690699"/>
              <a:ext cx="845111" cy="400110"/>
            </a:xfrm>
            <a:prstGeom prst="rect">
              <a:avLst/>
            </a:prstGeom>
            <a:noFill/>
          </p:spPr>
          <p:txBody>
            <a:bodyPr wrap="none" rtlCol="0">
              <a:spAutoFit/>
            </a:bodyPr>
            <a:lstStyle/>
            <a:p>
              <a:r>
                <a:rPr lang="en-US" sz="2000" dirty="0" smtClean="0">
                  <a:latin typeface="Arial"/>
                  <a:cs typeface="Arial"/>
                </a:rPr>
                <a:t>[BF</a:t>
              </a:r>
              <a:r>
                <a:rPr lang="en-US" sz="2000" baseline="-25000" dirty="0" smtClean="0">
                  <a:latin typeface="Arial"/>
                  <a:cs typeface="Arial"/>
                </a:rPr>
                <a:t>4</a:t>
              </a:r>
              <a:r>
                <a:rPr lang="en-US" sz="2000" dirty="0" smtClean="0">
                  <a:latin typeface="Arial"/>
                  <a:cs typeface="Arial"/>
                </a:rPr>
                <a:t>]</a:t>
              </a:r>
              <a:r>
                <a:rPr lang="en-US" sz="2000" baseline="30000" dirty="0" smtClean="0">
                  <a:latin typeface="Arial"/>
                  <a:cs typeface="Arial"/>
                </a:rPr>
                <a:t>–</a:t>
              </a:r>
            </a:p>
          </p:txBody>
        </p:sp>
      </p:grpSp>
      <p:pic>
        <p:nvPicPr>
          <p:cNvPr id="7" name="Picture 6" descr="chloride_in_faces.jpg"/>
          <p:cNvPicPr>
            <a:picLocks noChangeAspect="1"/>
          </p:cNvPicPr>
          <p:nvPr/>
        </p:nvPicPr>
        <p:blipFill>
          <a:blip r:embed="rId3"/>
          <a:stretch>
            <a:fillRect/>
          </a:stretch>
        </p:blipFill>
        <p:spPr>
          <a:xfrm>
            <a:off x="804398" y="587549"/>
            <a:ext cx="3011094" cy="2969467"/>
          </a:xfrm>
          <a:prstGeom prst="rect">
            <a:avLst/>
          </a:prstGeom>
        </p:spPr>
      </p:pic>
      <p:sp>
        <p:nvSpPr>
          <p:cNvPr id="8" name="TextBox 7"/>
          <p:cNvSpPr txBox="1"/>
          <p:nvPr/>
        </p:nvSpPr>
        <p:spPr>
          <a:xfrm>
            <a:off x="3614296" y="1964598"/>
            <a:ext cx="1168399" cy="400110"/>
          </a:xfrm>
          <a:prstGeom prst="rect">
            <a:avLst/>
          </a:prstGeom>
          <a:noFill/>
        </p:spPr>
        <p:txBody>
          <a:bodyPr wrap="square" rtlCol="0">
            <a:spAutoFit/>
          </a:bodyPr>
          <a:lstStyle/>
          <a:p>
            <a:r>
              <a:rPr lang="en-US" sz="2000" dirty="0" err="1" smtClean="0">
                <a:latin typeface="Arial"/>
                <a:cs typeface="Arial"/>
              </a:rPr>
              <a:t>Cl</a:t>
            </a:r>
            <a:r>
              <a:rPr lang="en-US" sz="2000" baseline="30000" dirty="0" smtClean="0">
                <a:latin typeface="Arial"/>
                <a:cs typeface="Arial"/>
              </a:rPr>
              <a:t>–</a:t>
            </a:r>
            <a:endParaRPr lang="en-US" sz="2000" dirty="0" smtClean="0">
              <a:latin typeface="Arial"/>
              <a:cs typeface="Arial"/>
            </a:endParaRPr>
          </a:p>
        </p:txBody>
      </p:sp>
      <p:grpSp>
        <p:nvGrpSpPr>
          <p:cNvPr id="9" name="Group 11"/>
          <p:cNvGrpSpPr/>
          <p:nvPr/>
        </p:nvGrpSpPr>
        <p:grpSpPr>
          <a:xfrm>
            <a:off x="4910847" y="569710"/>
            <a:ext cx="4233153" cy="3100080"/>
            <a:chOff x="4741513" y="3483853"/>
            <a:chExt cx="4233153" cy="3100080"/>
          </a:xfrm>
        </p:grpSpPr>
        <p:pic>
          <p:nvPicPr>
            <p:cNvPr id="10" name="Picture 9" descr="jerry cage.jpg"/>
            <p:cNvPicPr>
              <a:picLocks noChangeAspect="1"/>
            </p:cNvPicPr>
            <p:nvPr/>
          </p:nvPicPr>
          <p:blipFill>
            <a:blip r:embed="rId4"/>
            <a:stretch>
              <a:fillRect/>
            </a:stretch>
          </p:blipFill>
          <p:spPr>
            <a:xfrm>
              <a:off x="4741513" y="3483853"/>
              <a:ext cx="2962137" cy="3100080"/>
            </a:xfrm>
            <a:prstGeom prst="rect">
              <a:avLst/>
            </a:prstGeom>
          </p:spPr>
        </p:pic>
        <p:sp>
          <p:nvSpPr>
            <p:cNvPr id="11" name="TextBox 10"/>
            <p:cNvSpPr txBox="1"/>
            <p:nvPr/>
          </p:nvSpPr>
          <p:spPr>
            <a:xfrm>
              <a:off x="7806267" y="4241800"/>
              <a:ext cx="1168399" cy="400110"/>
            </a:xfrm>
            <a:prstGeom prst="rect">
              <a:avLst/>
            </a:prstGeom>
            <a:noFill/>
          </p:spPr>
          <p:txBody>
            <a:bodyPr wrap="square" rtlCol="0">
              <a:spAutoFit/>
            </a:bodyPr>
            <a:lstStyle/>
            <a:p>
              <a:r>
                <a:rPr lang="en-US" sz="2000" dirty="0" smtClean="0">
                  <a:latin typeface="Arial"/>
                  <a:cs typeface="Arial"/>
                </a:rPr>
                <a:t>[NO</a:t>
              </a:r>
              <a:r>
                <a:rPr lang="en-US" sz="2000" baseline="-25000" dirty="0" smtClean="0">
                  <a:latin typeface="Arial"/>
                  <a:cs typeface="Arial"/>
                </a:rPr>
                <a:t>3</a:t>
              </a:r>
              <a:r>
                <a:rPr lang="en-US" sz="2000" dirty="0" smtClean="0">
                  <a:latin typeface="Arial"/>
                  <a:cs typeface="Arial"/>
                </a:rPr>
                <a:t>]</a:t>
              </a:r>
              <a:r>
                <a:rPr lang="en-US" sz="2000" baseline="30000" dirty="0" smtClean="0">
                  <a:latin typeface="Arial"/>
                  <a:cs typeface="Arial"/>
                </a:rPr>
                <a:t>–</a:t>
              </a:r>
              <a:endParaRPr lang="en-US" sz="2000" dirty="0" smtClean="0">
                <a:latin typeface="Arial"/>
                <a:cs typeface="Arial"/>
              </a:endParaRPr>
            </a:p>
          </p:txBody>
        </p:sp>
      </p:grpSp>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69998" y="3569248"/>
            <a:ext cx="3243834" cy="3220974"/>
          </a:xfrm>
          <a:prstGeom prst="rect">
            <a:avLst/>
          </a:prstGeom>
        </p:spPr>
      </p:pic>
      <p:sp>
        <p:nvSpPr>
          <p:cNvPr id="13" name="TextBox 12"/>
          <p:cNvSpPr txBox="1"/>
          <p:nvPr/>
        </p:nvSpPr>
        <p:spPr>
          <a:xfrm>
            <a:off x="7727108" y="4802224"/>
            <a:ext cx="349776" cy="400110"/>
          </a:xfrm>
          <a:prstGeom prst="rect">
            <a:avLst/>
          </a:prstGeom>
          <a:noFill/>
        </p:spPr>
        <p:txBody>
          <a:bodyPr wrap="none" rtlCol="0">
            <a:spAutoFit/>
          </a:bodyPr>
          <a:lstStyle/>
          <a:p>
            <a:r>
              <a:rPr lang="en-US" sz="2000" dirty="0">
                <a:latin typeface="Arial"/>
                <a:cs typeface="Arial"/>
              </a:rPr>
              <a:t>I</a:t>
            </a:r>
            <a:r>
              <a:rPr lang="en-US" sz="2000" baseline="30000" dirty="0" smtClean="0">
                <a:latin typeface="Arial"/>
                <a:cs typeface="Arial"/>
              </a:rPr>
              <a:t>–</a:t>
            </a:r>
          </a:p>
        </p:txBody>
      </p:sp>
    </p:spTree>
    <p:extLst>
      <p:ext uri="{BB962C8B-B14F-4D97-AF65-F5344CB8AC3E}">
        <p14:creationId xmlns:p14="http://schemas.microsoft.com/office/powerpoint/2010/main" val="852771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241323" y="161312"/>
            <a:ext cx="6740216" cy="830997"/>
          </a:xfrm>
          <a:prstGeom prst="rect">
            <a:avLst/>
          </a:prstGeom>
          <a:noFill/>
        </p:spPr>
        <p:txBody>
          <a:bodyPr wrap="square" rtlCol="0">
            <a:spAutoFit/>
          </a:bodyPr>
          <a:lstStyle/>
          <a:p>
            <a:pPr algn="ctr"/>
            <a:r>
              <a:rPr lang="en-US" sz="2400" b="1" dirty="0" smtClean="0">
                <a:latin typeface="Arial"/>
                <a:cs typeface="Arial"/>
              </a:rPr>
              <a:t>Binding of guests related to hydrophobic surface area</a:t>
            </a:r>
          </a:p>
        </p:txBody>
      </p:sp>
      <p:sp>
        <p:nvSpPr>
          <p:cNvPr id="4" name="TextBox 3"/>
          <p:cNvSpPr txBox="1"/>
          <p:nvPr/>
        </p:nvSpPr>
        <p:spPr>
          <a:xfrm>
            <a:off x="609528" y="2412969"/>
            <a:ext cx="464983" cy="400110"/>
          </a:xfrm>
          <a:prstGeom prst="rect">
            <a:avLst/>
          </a:prstGeom>
          <a:noFill/>
        </p:spPr>
        <p:txBody>
          <a:bodyPr wrap="none" rtlCol="0">
            <a:spAutoFit/>
          </a:bodyPr>
          <a:lstStyle/>
          <a:p>
            <a:r>
              <a:rPr lang="en-US" sz="2000" dirty="0" smtClean="0">
                <a:latin typeface="Helvetica"/>
                <a:cs typeface="Helvetica"/>
              </a:rPr>
              <a:t>C</a:t>
            </a:r>
            <a:r>
              <a:rPr lang="en-US" sz="2000" baseline="-25000" dirty="0" smtClean="0">
                <a:latin typeface="Helvetica"/>
                <a:cs typeface="Helvetica"/>
              </a:rPr>
              <a:t>5</a:t>
            </a:r>
            <a:endParaRPr lang="en-US" sz="2000" baseline="-25000" dirty="0">
              <a:latin typeface="Helvetica"/>
              <a:cs typeface="Helvetica"/>
            </a:endParaRPr>
          </a:p>
        </p:txBody>
      </p:sp>
      <p:sp>
        <p:nvSpPr>
          <p:cNvPr id="5" name="TextBox 4"/>
          <p:cNvSpPr txBox="1"/>
          <p:nvPr/>
        </p:nvSpPr>
        <p:spPr>
          <a:xfrm>
            <a:off x="2776533" y="2412969"/>
            <a:ext cx="560077" cy="400110"/>
          </a:xfrm>
          <a:prstGeom prst="rect">
            <a:avLst/>
          </a:prstGeom>
          <a:noFill/>
        </p:spPr>
        <p:txBody>
          <a:bodyPr wrap="none" rtlCol="0">
            <a:spAutoFit/>
          </a:bodyPr>
          <a:lstStyle/>
          <a:p>
            <a:r>
              <a:rPr lang="en-US" sz="2000" dirty="0" smtClean="0">
                <a:latin typeface="Helvetica"/>
                <a:cs typeface="Helvetica"/>
              </a:rPr>
              <a:t>C</a:t>
            </a:r>
            <a:r>
              <a:rPr lang="en-US" sz="2000" baseline="-25000" dirty="0" smtClean="0">
                <a:latin typeface="Helvetica"/>
                <a:cs typeface="Helvetica"/>
              </a:rPr>
              <a:t>13</a:t>
            </a:r>
            <a:endParaRPr lang="en-US" sz="2000" baseline="-25000" dirty="0">
              <a:latin typeface="Helvetica"/>
              <a:cs typeface="Helvetica"/>
            </a:endParaRPr>
          </a:p>
        </p:txBody>
      </p:sp>
      <p:cxnSp>
        <p:nvCxnSpPr>
          <p:cNvPr id="9" name="Straight Arrow Connector 8"/>
          <p:cNvCxnSpPr/>
          <p:nvPr/>
        </p:nvCxnSpPr>
        <p:spPr>
          <a:xfrm>
            <a:off x="1218486" y="2604443"/>
            <a:ext cx="1381522" cy="8581"/>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pic>
        <p:nvPicPr>
          <p:cNvPr id="10" name="Picture 9" descr="Fig4.tif"/>
          <p:cNvPicPr>
            <a:picLocks noChangeAspect="1"/>
          </p:cNvPicPr>
          <p:nvPr/>
        </p:nvPicPr>
        <p:blipFill>
          <a:blip r:embed="rId2"/>
          <a:stretch>
            <a:fillRect/>
          </a:stretch>
        </p:blipFill>
        <p:spPr>
          <a:xfrm>
            <a:off x="186529" y="3241666"/>
            <a:ext cx="4217266" cy="3470137"/>
          </a:xfrm>
          <a:prstGeom prst="rect">
            <a:avLst/>
          </a:prstGeom>
        </p:spPr>
      </p:pic>
      <p:pic>
        <p:nvPicPr>
          <p:cNvPr id="11" name="Picture 10" descr="ketones.tif"/>
          <p:cNvPicPr>
            <a:picLocks noChangeAspect="1"/>
          </p:cNvPicPr>
          <p:nvPr/>
        </p:nvPicPr>
        <p:blipFill>
          <a:blip r:embed="rId3"/>
          <a:stretch>
            <a:fillRect/>
          </a:stretch>
        </p:blipFill>
        <p:spPr>
          <a:xfrm>
            <a:off x="497974" y="1180708"/>
            <a:ext cx="3317993" cy="1123415"/>
          </a:xfrm>
          <a:prstGeom prst="rect">
            <a:avLst/>
          </a:prstGeom>
        </p:spPr>
      </p:pic>
      <p:sp>
        <p:nvSpPr>
          <p:cNvPr id="12" name="TextBox 11"/>
          <p:cNvSpPr txBox="1"/>
          <p:nvPr/>
        </p:nvSpPr>
        <p:spPr>
          <a:xfrm>
            <a:off x="4816362" y="1404411"/>
            <a:ext cx="3958897" cy="4751728"/>
          </a:xfrm>
          <a:prstGeom prst="rect">
            <a:avLst/>
          </a:prstGeom>
          <a:noFill/>
        </p:spPr>
        <p:txBody>
          <a:bodyPr wrap="square" rtlCol="0">
            <a:spAutoFit/>
          </a:bodyPr>
          <a:lstStyle/>
          <a:p>
            <a:pPr>
              <a:lnSpc>
                <a:spcPts val="2800"/>
              </a:lnSpc>
            </a:pPr>
            <a:r>
              <a:rPr lang="en-US" sz="2000" dirty="0" smtClean="0">
                <a:latin typeface="Helvetica"/>
                <a:cs typeface="Helvetica"/>
              </a:rPr>
              <a:t>• Perfectly linear increase in ∆G with hydrophobic surface area (5 kJ/mol per CH</a:t>
            </a:r>
            <a:r>
              <a:rPr lang="en-US" sz="2000" baseline="-25000" dirty="0" smtClean="0">
                <a:latin typeface="Helvetica"/>
                <a:cs typeface="Helvetica"/>
              </a:rPr>
              <a:t>2</a:t>
            </a:r>
            <a:r>
              <a:rPr lang="en-US" sz="2000" dirty="0" smtClean="0">
                <a:latin typeface="Helvetica"/>
                <a:cs typeface="Helvetica"/>
              </a:rPr>
              <a:t> group)</a:t>
            </a:r>
          </a:p>
          <a:p>
            <a:pPr>
              <a:lnSpc>
                <a:spcPts val="2800"/>
              </a:lnSpc>
            </a:pPr>
            <a:endParaRPr lang="en-US" sz="2000" dirty="0" smtClean="0">
              <a:latin typeface="Helvetica"/>
              <a:cs typeface="Helvetica"/>
            </a:endParaRPr>
          </a:p>
          <a:p>
            <a:pPr>
              <a:lnSpc>
                <a:spcPts val="2800"/>
              </a:lnSpc>
            </a:pPr>
            <a:r>
              <a:rPr lang="en-US" sz="2000" dirty="0" smtClean="0">
                <a:latin typeface="Helvetica"/>
                <a:cs typeface="Helvetica"/>
              </a:rPr>
              <a:t>• Matches results from protein folding (Alan </a:t>
            </a:r>
            <a:r>
              <a:rPr lang="en-US" sz="2000" dirty="0" err="1" smtClean="0">
                <a:latin typeface="Helvetica"/>
                <a:cs typeface="Helvetica"/>
              </a:rPr>
              <a:t>Fersht</a:t>
            </a:r>
            <a:r>
              <a:rPr lang="en-US" sz="2000" dirty="0" smtClean="0">
                <a:latin typeface="Helvetica"/>
                <a:cs typeface="Helvetica"/>
              </a:rPr>
              <a:t>)</a:t>
            </a:r>
          </a:p>
          <a:p>
            <a:pPr>
              <a:lnSpc>
                <a:spcPts val="2800"/>
              </a:lnSpc>
            </a:pPr>
            <a:endParaRPr lang="en-US" sz="2000" dirty="0" smtClean="0">
              <a:latin typeface="Helvetica"/>
              <a:cs typeface="Helvetica"/>
            </a:endParaRPr>
          </a:p>
          <a:p>
            <a:pPr>
              <a:lnSpc>
                <a:spcPts val="2800"/>
              </a:lnSpc>
            </a:pPr>
            <a:r>
              <a:rPr lang="en-US" sz="2000" dirty="0" smtClean="0">
                <a:latin typeface="Helvetica"/>
                <a:cs typeface="Helvetica"/>
              </a:rPr>
              <a:t>• Decrease in ∆G above ‘</a:t>
            </a:r>
            <a:r>
              <a:rPr lang="en-US" sz="2000" dirty="0" err="1" smtClean="0">
                <a:latin typeface="Helvetica"/>
                <a:cs typeface="Helvetica"/>
              </a:rPr>
              <a:t>Rebek</a:t>
            </a:r>
            <a:r>
              <a:rPr lang="en-US" sz="2000" dirty="0" smtClean="0">
                <a:latin typeface="Helvetica"/>
                <a:cs typeface="Helvetica"/>
              </a:rPr>
              <a:t> limit’ (55% of cavity volume) as guests get too large</a:t>
            </a:r>
          </a:p>
          <a:p>
            <a:pPr>
              <a:lnSpc>
                <a:spcPts val="2800"/>
              </a:lnSpc>
            </a:pPr>
            <a:endParaRPr lang="en-US" sz="2000" dirty="0" smtClean="0">
              <a:latin typeface="Helvetica"/>
              <a:cs typeface="Helvetica"/>
            </a:endParaRPr>
          </a:p>
          <a:p>
            <a:pPr>
              <a:lnSpc>
                <a:spcPts val="2800"/>
              </a:lnSpc>
            </a:pPr>
            <a:r>
              <a:rPr lang="en-US" sz="2000" dirty="0" smtClean="0">
                <a:latin typeface="Helvetica"/>
                <a:cs typeface="Helvetica"/>
              </a:rPr>
              <a:t>• Best guest (C</a:t>
            </a:r>
            <a:r>
              <a:rPr lang="en-US" sz="2000" baseline="-25000" dirty="0" smtClean="0">
                <a:latin typeface="Helvetica"/>
                <a:cs typeface="Helvetica"/>
              </a:rPr>
              <a:t>11</a:t>
            </a:r>
            <a:r>
              <a:rPr lang="en-US" sz="2000" dirty="0" smtClean="0">
                <a:latin typeface="Helvetica"/>
                <a:cs typeface="Helvetica"/>
              </a:rPr>
              <a:t> </a:t>
            </a:r>
            <a:r>
              <a:rPr lang="en-US" sz="2000" dirty="0" err="1" smtClean="0">
                <a:latin typeface="Helvetica"/>
                <a:cs typeface="Helvetica"/>
              </a:rPr>
              <a:t>ketone</a:t>
            </a:r>
            <a:r>
              <a:rPr lang="en-US" sz="2000" dirty="0" smtClean="0">
                <a:latin typeface="Helvetica"/>
                <a:cs typeface="Helvetica"/>
              </a:rPr>
              <a:t>) has </a:t>
            </a:r>
          </a:p>
          <a:p>
            <a:pPr>
              <a:lnSpc>
                <a:spcPts val="2800"/>
              </a:lnSpc>
            </a:pPr>
            <a:r>
              <a:rPr lang="en-US" sz="2000" i="1" dirty="0" smtClean="0">
                <a:latin typeface="Helvetica"/>
                <a:cs typeface="Helvetica"/>
              </a:rPr>
              <a:t>K</a:t>
            </a:r>
            <a:r>
              <a:rPr lang="en-US" sz="2000" dirty="0" smtClean="0">
                <a:latin typeface="Helvetica"/>
                <a:cs typeface="Helvetica"/>
              </a:rPr>
              <a:t> = 1.2 </a:t>
            </a:r>
            <a:r>
              <a:rPr lang="en-US" sz="2000" dirty="0" err="1" smtClean="0">
                <a:latin typeface="Helvetica"/>
                <a:cs typeface="Helvetica"/>
              </a:rPr>
              <a:t>x</a:t>
            </a:r>
            <a:r>
              <a:rPr lang="en-US" sz="2000" dirty="0" smtClean="0">
                <a:latin typeface="Helvetica"/>
                <a:cs typeface="Helvetica"/>
              </a:rPr>
              <a:t> 10</a:t>
            </a:r>
            <a:r>
              <a:rPr lang="en-US" sz="2000" baseline="30000" dirty="0" smtClean="0">
                <a:latin typeface="Helvetica"/>
                <a:cs typeface="Helvetica"/>
              </a:rPr>
              <a:t>6</a:t>
            </a:r>
            <a:r>
              <a:rPr lang="en-US" sz="2000" dirty="0" smtClean="0">
                <a:latin typeface="Helvetica"/>
                <a:cs typeface="Helvetica"/>
              </a:rPr>
              <a:t> M</a:t>
            </a:r>
            <a:r>
              <a:rPr lang="en-US" sz="2000" baseline="30000" dirty="0" smtClean="0">
                <a:latin typeface="Helvetica"/>
                <a:cs typeface="Helvetica"/>
              </a:rPr>
              <a:t>-1</a:t>
            </a:r>
            <a:r>
              <a:rPr lang="en-US" sz="2000" dirty="0" smtClean="0">
                <a:latin typeface="Helvetica"/>
                <a:cs typeface="Helvetica"/>
              </a:rPr>
              <a:t> in water</a:t>
            </a:r>
            <a:endParaRPr lang="en-US" sz="2000" baseline="30000" dirty="0">
              <a:latin typeface="Helvetica"/>
              <a:cs typeface="Helvetica"/>
            </a:endParaRPr>
          </a:p>
        </p:txBody>
      </p:sp>
      <p:sp>
        <p:nvSpPr>
          <p:cNvPr id="13" name="Text Box 12"/>
          <p:cNvSpPr txBox="1">
            <a:spLocks noChangeArrowheads="1"/>
          </p:cNvSpPr>
          <p:nvPr/>
        </p:nvSpPr>
        <p:spPr bwMode="auto">
          <a:xfrm>
            <a:off x="6953181" y="6411990"/>
            <a:ext cx="2125398" cy="307777"/>
          </a:xfrm>
          <a:prstGeom prst="rect">
            <a:avLst/>
          </a:prstGeom>
          <a:noFill/>
          <a:ln w="9525">
            <a:noFill/>
            <a:miter lim="800000"/>
            <a:headEnd/>
            <a:tailEnd/>
          </a:ln>
          <a:effectLst/>
        </p:spPr>
        <p:txBody>
          <a:bodyPr wrap="square">
            <a:prstTxWarp prst="textNoShape">
              <a:avLst/>
            </a:prstTxWarp>
            <a:spAutoFit/>
          </a:bodyPr>
          <a:lstStyle/>
          <a:p>
            <a:r>
              <a:rPr lang="en-US" sz="1400" i="1" dirty="0" smtClean="0">
                <a:latin typeface="Helvetica"/>
                <a:cs typeface="Helvetica"/>
              </a:rPr>
              <a:t>JACS,</a:t>
            </a:r>
            <a:r>
              <a:rPr lang="en-US" sz="1400" dirty="0" smtClean="0">
                <a:latin typeface="Helvetica"/>
                <a:cs typeface="Helvetica"/>
              </a:rPr>
              <a:t> </a:t>
            </a:r>
            <a:r>
              <a:rPr lang="en-US" sz="1400" i="1" dirty="0" smtClean="0">
                <a:latin typeface="Helvetica"/>
                <a:cs typeface="Helvetica"/>
              </a:rPr>
              <a:t>2014, </a:t>
            </a:r>
            <a:r>
              <a:rPr lang="en-US" sz="1400" b="1" i="1" dirty="0" smtClean="0">
                <a:latin typeface="Helvetica"/>
                <a:cs typeface="Helvetica"/>
              </a:rPr>
              <a:t>126</a:t>
            </a:r>
            <a:r>
              <a:rPr lang="en-US" sz="1400" i="1" dirty="0" smtClean="0">
                <a:latin typeface="Helvetica"/>
                <a:cs typeface="Helvetica"/>
              </a:rPr>
              <a:t>, 8475</a:t>
            </a:r>
            <a:endParaRPr lang="en-US" sz="1400" i="1" dirty="0">
              <a:latin typeface="Helvetica"/>
              <a:cs typeface="Helvetica"/>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spAutoFit/>
      </a:bodyPr>
      <a:lstStyle>
        <a:defPPr>
          <a:defRPr sz="2000" dirty="0" smtClean="0">
            <a:latin typeface="Arial"/>
            <a:cs typeface="Arial"/>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2409</TotalTime>
  <Words>1737</Words>
  <Application>Microsoft Macintosh PowerPoint</Application>
  <PresentationFormat>On-screen Show (4:3)</PresentationFormat>
  <Paragraphs>311</Paragraphs>
  <Slides>43</Slides>
  <Notes>4</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43</vt:i4>
      </vt:variant>
    </vt:vector>
  </HeadingPairs>
  <TitlesOfParts>
    <vt:vector size="51" baseType="lpstr">
      <vt:lpstr>Calibri</vt:lpstr>
      <vt:lpstr>Helvetica</vt:lpstr>
      <vt:lpstr>MS Mincho</vt:lpstr>
      <vt:lpstr>ＭＳ Ｐゴシック</vt:lpstr>
      <vt:lpstr>Symbol</vt:lpstr>
      <vt:lpstr>Arial</vt:lpstr>
      <vt:lpstr>Office Theme</vt:lpstr>
      <vt:lpstr>CS ChemDraw Drawing</vt:lpstr>
      <vt:lpstr>Host/guest complexes of coordination cages: catalysis and photophysical properties  Michael Ward, University of Warwick, UK</vt:lpstr>
      <vt:lpstr>Ligands like these….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The University of Sheffield</Company>
  <LinksUpToDate>false</LinksUpToDate>
  <SharedDoc>false</SharedDoc>
  <HyperlinksChanged>false</HyperlinksChanged>
  <AppVersion>15.0036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Host-guest chemistry of a cubic coordination cage:  pH dependent uptake and release of drug molecules  Mike Ward (+ Will Cullen, Simon Turega,  Martina Whitehead and Chris Hunter)   </dc:title>
  <dc:creator>Mike Ward</dc:creator>
  <cp:lastModifiedBy>Microsoft Office User</cp:lastModifiedBy>
  <cp:revision>102</cp:revision>
  <dcterms:created xsi:type="dcterms:W3CDTF">2016-09-14T08:29:22Z</dcterms:created>
  <dcterms:modified xsi:type="dcterms:W3CDTF">2019-12-02T18:00:24Z</dcterms:modified>
</cp:coreProperties>
</file>